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4"/>
  </p:notesMasterIdLst>
  <p:sldIdLst>
    <p:sldId id="356" r:id="rId2"/>
    <p:sldId id="357" r:id="rId3"/>
    <p:sldId id="328" r:id="rId4"/>
    <p:sldId id="329" r:id="rId5"/>
    <p:sldId id="330" r:id="rId6"/>
    <p:sldId id="358" r:id="rId7"/>
    <p:sldId id="333" r:id="rId8"/>
    <p:sldId id="334" r:id="rId9"/>
    <p:sldId id="335" r:id="rId10"/>
    <p:sldId id="359" r:id="rId11"/>
    <p:sldId id="360" r:id="rId12"/>
    <p:sldId id="337" r:id="rId13"/>
    <p:sldId id="342" r:id="rId14"/>
    <p:sldId id="352" r:id="rId15"/>
    <p:sldId id="302" r:id="rId16"/>
    <p:sldId id="306" r:id="rId17"/>
    <p:sldId id="318" r:id="rId18"/>
    <p:sldId id="319" r:id="rId19"/>
    <p:sldId id="301" r:id="rId20"/>
    <p:sldId id="313" r:id="rId21"/>
    <p:sldId id="314" r:id="rId22"/>
    <p:sldId id="361" r:id="rId23"/>
    <p:sldId id="362" r:id="rId24"/>
    <p:sldId id="345" r:id="rId25"/>
    <p:sldId id="346" r:id="rId26"/>
    <p:sldId id="369" r:id="rId27"/>
    <p:sldId id="371" r:id="rId28"/>
    <p:sldId id="372" r:id="rId29"/>
    <p:sldId id="341" r:id="rId30"/>
    <p:sldId id="300" r:id="rId31"/>
    <p:sldId id="365" r:id="rId32"/>
    <p:sldId id="366" r:id="rId33"/>
    <p:sldId id="367" r:id="rId34"/>
    <p:sldId id="368" r:id="rId35"/>
    <p:sldId id="321" r:id="rId36"/>
    <p:sldId id="353" r:id="rId37"/>
    <p:sldId id="354" r:id="rId38"/>
    <p:sldId id="355" r:id="rId39"/>
    <p:sldId id="315" r:id="rId40"/>
    <p:sldId id="316" r:id="rId41"/>
    <p:sldId id="373" r:id="rId42"/>
    <p:sldId id="374" r:id="rId43"/>
    <p:sldId id="375" r:id="rId44"/>
    <p:sldId id="376" r:id="rId45"/>
    <p:sldId id="377" r:id="rId46"/>
    <p:sldId id="378" r:id="rId47"/>
    <p:sldId id="379" r:id="rId48"/>
    <p:sldId id="380" r:id="rId49"/>
    <p:sldId id="381" r:id="rId50"/>
    <p:sldId id="382" r:id="rId51"/>
    <p:sldId id="383" r:id="rId52"/>
    <p:sldId id="350" r:id="rId5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79"/>
    <a:srgbClr val="DCDCDC"/>
    <a:srgbClr val="E2E2E2"/>
    <a:srgbClr val="0A0666"/>
    <a:srgbClr val="00FFFF"/>
    <a:srgbClr val="0000FF"/>
    <a:srgbClr val="008040"/>
    <a:srgbClr val="660066"/>
    <a:srgbClr val="FF0000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32" autoAdjust="0"/>
    <p:restoredTop sz="94624" autoAdjust="0"/>
  </p:normalViewPr>
  <p:slideViewPr>
    <p:cSldViewPr>
      <p:cViewPr varScale="1">
        <p:scale>
          <a:sx n="111" d="100"/>
          <a:sy n="111" d="100"/>
        </p:scale>
        <p:origin x="130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5895" cy="7589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fld id="{A43B2EDF-3FF7-4352-8C3B-C2D31523D52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956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C16495-3AA9-445E-8496-6D54AFA1263B}" type="slidenum">
              <a:rPr lang="en-US"/>
              <a:pPr/>
              <a:t>1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55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7820-55AE-4142-9801-7EAD756B19A9}" type="slidenum">
              <a:rPr lang="en-US"/>
              <a:pPr/>
              <a:t>11</a:t>
            </a:fld>
            <a:endParaRPr lang="en-US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45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980467-7748-415B-B877-C283E41DC517}" type="slidenum">
              <a:rPr lang="en-US"/>
              <a:pPr/>
              <a:t>12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51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9F9663-1F95-4E65-BFC0-43E9E98B9FBB}" type="slidenum">
              <a:rPr lang="en-US"/>
              <a:pPr/>
              <a:t>13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97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9F9663-1F95-4E65-BFC0-43E9E98B9FBB}" type="slidenum">
              <a:rPr lang="en-US"/>
              <a:pPr/>
              <a:t>14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60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512E42-8B04-47A1-A069-029C684D78FD}" type="slidenum">
              <a:rPr lang="en-US"/>
              <a:pPr/>
              <a:t>15</a:t>
            </a:fld>
            <a:endParaRPr 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0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E7599B-B7D1-4769-B909-15373CD080BD}" type="slidenum">
              <a:rPr lang="en-US"/>
              <a:pPr/>
              <a:t>16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41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AC621D-9705-49AA-836D-8A47CC8A0ED8}" type="slidenum">
              <a:rPr lang="en-US"/>
              <a:pPr/>
              <a:t>17</a:t>
            </a:fld>
            <a:endParaRPr lang="en-US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41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0F1928-BE6E-4562-9DC9-D5D4F1BAE817}" type="slidenum">
              <a:rPr lang="en-US"/>
              <a:pPr/>
              <a:t>18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5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5ABE81-E93C-41CC-A73C-0FD91EF8F5DB}" type="slidenum">
              <a:rPr lang="en-US"/>
              <a:pPr/>
              <a:t>19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05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DAB8AF-1F63-4F46-A369-A537991D172A}" type="slidenum">
              <a:rPr lang="en-US"/>
              <a:pPr/>
              <a:t>20</a:t>
            </a:fld>
            <a:endParaRPr 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32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4AF98B-C893-442E-937E-2DB3A5921D13}" type="slidenum">
              <a:rPr lang="en-US"/>
              <a:pPr/>
              <a:t>2</a:t>
            </a:fld>
            <a:endParaRPr lang="en-US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89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7121B6-89A4-4358-B6D6-31124C32BCE1}" type="slidenum">
              <a:rPr lang="en-US"/>
              <a:pPr/>
              <a:t>21</a:t>
            </a:fld>
            <a:endParaRPr lang="en-US"/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49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989C02-3081-46D0-B80D-1096F9D917DE}" type="slidenum">
              <a:rPr lang="en-US"/>
              <a:pPr/>
              <a:t>24</a:t>
            </a:fld>
            <a:endParaRPr lang="en-US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30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937C4F-D5A8-44D0-A7BA-525906062483}" type="slidenum">
              <a:rPr lang="en-US"/>
              <a:pPr/>
              <a:t>25</a:t>
            </a:fld>
            <a:endParaRPr lang="en-U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94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536E06-7DA3-4413-8196-8247E35BC0B9}" type="slidenum">
              <a:rPr lang="en-US"/>
              <a:pPr/>
              <a:t>29</a:t>
            </a:fld>
            <a:endParaRPr lang="en-US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27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E01283-1F3E-451F-A402-29BA2C4ABF17}" type="slidenum">
              <a:rPr lang="en-US"/>
              <a:pPr/>
              <a:t>30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4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02F16-6BA5-4F7B-BA77-97523B036E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09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02F16-6BA5-4F7B-BA77-97523B036E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97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02F16-6BA5-4F7B-BA77-97523B036E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86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02F16-6BA5-4F7B-BA77-97523B036E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20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17DC2F-AB03-4645-8743-D7E7FD779A5F}" type="slidenum">
              <a:rPr lang="en-US"/>
              <a:pPr/>
              <a:t>35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55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19D178-5C2F-4734-B671-DD747CADA9F3}" type="slidenum">
              <a:rPr lang="en-US"/>
              <a:pPr/>
              <a:t>3</a:t>
            </a:fld>
            <a:endParaRPr lang="en-US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52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928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F516F4-F6B0-47FF-AFE8-F459F314D2BE}" type="slidenum">
              <a:rPr lang="en-US"/>
              <a:pPr/>
              <a:t>37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925801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4BA1A6-549D-4A35-9C43-CC7805B91B1C}" type="slidenum">
              <a:rPr lang="en-US"/>
              <a:pPr/>
              <a:t>38</a:t>
            </a:fld>
            <a:endParaRPr lang="en-US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535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4BA1A6-549D-4A35-9C43-CC7805B91B1C}" type="slidenum">
              <a:rPr lang="en-US"/>
              <a:pPr/>
              <a:t>39</a:t>
            </a:fld>
            <a:endParaRPr lang="en-US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324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3C5F8-4ADD-4859-8C68-F1886519340B}" type="slidenum">
              <a:rPr lang="en-US"/>
              <a:pPr/>
              <a:t>40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419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2333C6-78ED-4EFA-B226-D2B4C0B873E9}" type="slidenum">
              <a:rPr lang="en-US"/>
              <a:pPr/>
              <a:t>41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452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950E3A-B63B-461B-8386-15AC83FF08AC}" type="slidenum">
              <a:rPr lang="en-US"/>
              <a:pPr/>
              <a:t>42</a:t>
            </a:fld>
            <a:endParaRPr lang="en-US"/>
          </a:p>
        </p:txBody>
      </p:sp>
      <p:sp>
        <p:nvSpPr>
          <p:cNvPr id="1331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289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5C5F67-7DB8-49F2-91AD-A9DCF10A184E}" type="slidenum">
              <a:rPr lang="en-US"/>
              <a:pPr/>
              <a:t>43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26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B1067E-2D80-4F84-A0D7-5806AD1286B2}" type="slidenum">
              <a:rPr lang="en-US"/>
              <a:pPr/>
              <a:t>44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747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D5A08C-D754-4B21-8C73-A4CA89D63432}" type="slidenum">
              <a:rPr lang="en-US"/>
              <a:pPr/>
              <a:t>45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63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880BB0-6DDD-4374-9630-5162863AEDF8}" type="slidenum">
              <a:rPr lang="en-US"/>
              <a:pPr/>
              <a:t>4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61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237742-7511-40ED-A067-E93B52D22471}" type="slidenum">
              <a:rPr lang="en-US"/>
              <a:pPr/>
              <a:t>46</a:t>
            </a:fld>
            <a:endParaRPr lang="en-US"/>
          </a:p>
        </p:txBody>
      </p:sp>
      <p:sp>
        <p:nvSpPr>
          <p:cNvPr id="20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010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BA11A-79D8-4697-AA19-5B3CAB27D17B}" type="slidenum">
              <a:rPr lang="en-US"/>
              <a:pPr/>
              <a:t>47</a:t>
            </a:fld>
            <a:endParaRPr lang="en-US"/>
          </a:p>
        </p:txBody>
      </p:sp>
      <p:sp>
        <p:nvSpPr>
          <p:cNvPr id="2027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24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775033-8FB7-4C58-90B4-B7C54BF6E4AA}" type="slidenum">
              <a:rPr lang="en-US"/>
              <a:pPr/>
              <a:t>48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558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E9A7BB-093B-483B-87C8-1EBA65C5E150}" type="slidenum">
              <a:rPr lang="en-US"/>
              <a:pPr/>
              <a:t>49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561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B84740-9747-4465-A910-D0E4ACB53BAF}" type="slidenum">
              <a:rPr lang="en-US"/>
              <a:pPr/>
              <a:t>50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213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FB862F-5F9A-4482-9DBF-8F2ECED59139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82421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EB78C3-C381-445B-9F30-7E651C765F3D}" type="slidenum">
              <a:rPr lang="en-US"/>
              <a:pPr/>
              <a:t>52</a:t>
            </a:fld>
            <a:endParaRPr lang="en-US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74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54F841-3807-4D48-BBDC-F5B3E7F7ECD4}" type="slidenum">
              <a:rPr lang="en-US"/>
              <a:pPr/>
              <a:t>5</a:t>
            </a:fld>
            <a:endParaRPr lang="en-US"/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09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4AF98B-C893-442E-937E-2DB3A5921D13}" type="slidenum">
              <a:rPr lang="en-US"/>
              <a:pPr/>
              <a:t>6</a:t>
            </a:fld>
            <a:endParaRPr lang="en-US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21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7820-55AE-4142-9801-7EAD756B19A9}" type="slidenum">
              <a:rPr lang="en-US"/>
              <a:pPr/>
              <a:t>7</a:t>
            </a:fld>
            <a:endParaRPr lang="en-US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71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47E700-453A-4D0B-8F61-AAD6414D5ED3}" type="slidenum">
              <a:rPr lang="en-US"/>
              <a:pPr/>
              <a:t>8</a:t>
            </a:fld>
            <a:endParaRPr lang="en-US"/>
          </a:p>
        </p:txBody>
      </p:sp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63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53FEB6-921A-451F-BF10-B12C94BE1730}" type="slidenum">
              <a:rPr lang="en-US"/>
              <a:pPr/>
              <a:t>9</a:t>
            </a:fld>
            <a:endParaRPr lang="en-US"/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25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E73682-EB8E-4C39-8A45-E29CB4001E7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921664-63D7-45C2-8897-7F8EFC86E3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93700"/>
            <a:ext cx="1943100" cy="5702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93700"/>
            <a:ext cx="5676900" cy="5702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757635-1D76-4FE8-B65D-0E0C9B115C6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75B695-F58E-479C-A797-DDA56437BBF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89B81F-7EA6-416F-9AFC-35DA4334FBB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3EFFEA-4A20-42C1-8E92-E6B8A21CC9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30028D-47B4-469B-ABE5-95461C0C0D7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D08EA8-0D6F-4CD2-B823-1EDE29A1C40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782413-5CDE-43EA-9931-8D259F0CA6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C74472-B2CD-4A68-8935-884A560ABF6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5CF75F-D75B-4B52-AD54-A3611EEA76E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937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pitchFamily="18" charset="0"/>
              </a:defRPr>
            </a:lvl1pPr>
          </a:lstStyle>
          <a:p>
            <a:fld id="{C10F740A-2798-49E1-BAA0-3961D967EB6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" pitchFamily="18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" pitchFamily="18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file:///D:\NIC\Talks\MitosSpinDiskVolAmber.avi" TargetMode="External"/><Relationship Id="rId7" Type="http://schemas.openxmlformats.org/officeDocument/2006/relationships/image" Target="../media/image32.png"/><Relationship Id="rId2" Type="http://schemas.openxmlformats.org/officeDocument/2006/relationships/video" Target="file:///D:\NIC\Talks\Spinning%20Disk%20Mitosis.avi" TargetMode="External"/><Relationship Id="rId1" Type="http://schemas.microsoft.com/office/2007/relationships/media" Target="file:///D:\NIC\Talks\Spinning%20Disk%20Mitosis.avi" TargetMode="Externa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2.xml"/><Relationship Id="rId4" Type="http://schemas.openxmlformats.org/officeDocument/2006/relationships/video" Target="file:///D:\NIC\Talks\MitosSpinDiskVolAmber.avi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6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.magnet.fsu.edu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amamatsu.com/resources/pdf/etd/PMT_handbook_v3aE.pdf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7" name="Picture 6" descr="C:\Documents and Settings\ZAMAN\My Documents\NECs\adult map\MW\P60MWmap 100xsample tiffs\P60MWmap100xCD2$forKURT.tif"/>
          <p:cNvPicPr>
            <a:picLocks noChangeAspect="1" noChangeArrowheads="1"/>
          </p:cNvPicPr>
          <p:nvPr/>
        </p:nvPicPr>
        <p:blipFill>
          <a:blip r:embed="rId3" cstate="print"/>
          <a:srcRect r="-6"/>
          <a:stretch>
            <a:fillRect/>
          </a:stretch>
        </p:blipFill>
        <p:spPr bwMode="auto">
          <a:xfrm>
            <a:off x="1156725" y="9524"/>
            <a:ext cx="6848850" cy="6848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63885" y="544991"/>
            <a:ext cx="5539648" cy="3642960"/>
          </a:xfrm>
          <a:solidFill>
            <a:schemeClr val="tx1">
              <a:alpha val="50000"/>
            </a:schemeClr>
          </a:solidFill>
          <a:ln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Optical Sectioning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Confocal Microscopy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Kurt Thorn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4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of Out-of-Focus 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Prevent it from reaching the detector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Confocal microscopy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Prevent it from being excited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Two-photon, light sheet microscopy, TIRF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Remove it after the fact (computationally)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Deconvolution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74625" y="1076255"/>
            <a:ext cx="4022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Three Options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569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Freeform 2"/>
          <p:cNvSpPr>
            <a:spLocks/>
          </p:cNvSpPr>
          <p:nvPr/>
        </p:nvSpPr>
        <p:spPr bwMode="auto">
          <a:xfrm>
            <a:off x="3321050" y="4114800"/>
            <a:ext cx="21336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6611" name="Oval 3"/>
          <p:cNvSpPr>
            <a:spLocks noChangeArrowheads="1"/>
          </p:cNvSpPr>
          <p:nvPr/>
        </p:nvSpPr>
        <p:spPr bwMode="auto">
          <a:xfrm>
            <a:off x="4083050" y="5029200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12" name="Text Box 4"/>
          <p:cNvSpPr txBox="1">
            <a:spLocks noChangeArrowheads="1"/>
          </p:cNvSpPr>
          <p:nvPr/>
        </p:nvSpPr>
        <p:spPr bwMode="auto">
          <a:xfrm>
            <a:off x="954088" y="395288"/>
            <a:ext cx="6819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</a:rPr>
              <a:t>Fluorescence Illumination of a single point</a:t>
            </a:r>
            <a:endParaRPr lang="en-US" altLang="en-US" sz="2800" u="sng">
              <a:solidFill>
                <a:schemeClr val="tx2"/>
              </a:solidFill>
            </a:endParaRPr>
          </a:p>
        </p:txBody>
      </p:sp>
      <p:sp>
        <p:nvSpPr>
          <p:cNvPr id="196613" name="Text Box 5"/>
          <p:cNvSpPr txBox="1">
            <a:spLocks noChangeArrowheads="1"/>
          </p:cNvSpPr>
          <p:nvPr/>
        </p:nvSpPr>
        <p:spPr bwMode="auto">
          <a:xfrm>
            <a:off x="2095500" y="5029200"/>
            <a:ext cx="8715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Sample</a:t>
            </a:r>
          </a:p>
        </p:txBody>
      </p:sp>
      <p:sp>
        <p:nvSpPr>
          <p:cNvPr id="196614" name="Text Box 6"/>
          <p:cNvSpPr txBox="1">
            <a:spLocks noChangeArrowheads="1"/>
          </p:cNvSpPr>
          <p:nvPr/>
        </p:nvSpPr>
        <p:spPr bwMode="auto">
          <a:xfrm>
            <a:off x="1600200" y="4251325"/>
            <a:ext cx="1458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Objective lens</a:t>
            </a:r>
          </a:p>
        </p:txBody>
      </p:sp>
      <p:sp>
        <p:nvSpPr>
          <p:cNvPr id="196615" name="Line 7"/>
          <p:cNvSpPr>
            <a:spLocks noChangeShapeType="1"/>
          </p:cNvSpPr>
          <p:nvPr/>
        </p:nvSpPr>
        <p:spPr bwMode="auto">
          <a:xfrm>
            <a:off x="4083050" y="3810000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16" name="Line 8"/>
          <p:cNvSpPr>
            <a:spLocks noChangeShapeType="1"/>
          </p:cNvSpPr>
          <p:nvPr/>
        </p:nvSpPr>
        <p:spPr bwMode="auto">
          <a:xfrm>
            <a:off x="3778250" y="4114800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17" name="Line 9"/>
          <p:cNvSpPr>
            <a:spLocks noChangeShapeType="1"/>
          </p:cNvSpPr>
          <p:nvPr/>
        </p:nvSpPr>
        <p:spPr bwMode="auto">
          <a:xfrm>
            <a:off x="4692650" y="3200400"/>
            <a:ext cx="0" cy="1143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18" name="Line 10"/>
          <p:cNvSpPr>
            <a:spLocks noChangeShapeType="1"/>
          </p:cNvSpPr>
          <p:nvPr/>
        </p:nvSpPr>
        <p:spPr bwMode="auto">
          <a:xfrm>
            <a:off x="4387850" y="3505200"/>
            <a:ext cx="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19" name="Line 11"/>
          <p:cNvSpPr>
            <a:spLocks noChangeShapeType="1"/>
          </p:cNvSpPr>
          <p:nvPr/>
        </p:nvSpPr>
        <p:spPr bwMode="auto">
          <a:xfrm>
            <a:off x="4997450" y="2895600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0" name="Line 12"/>
          <p:cNvSpPr>
            <a:spLocks noChangeShapeType="1"/>
          </p:cNvSpPr>
          <p:nvPr/>
        </p:nvSpPr>
        <p:spPr bwMode="auto">
          <a:xfrm>
            <a:off x="4387850" y="4343400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1" name="Line 13"/>
          <p:cNvSpPr>
            <a:spLocks noChangeShapeType="1"/>
          </p:cNvSpPr>
          <p:nvPr/>
        </p:nvSpPr>
        <p:spPr bwMode="auto">
          <a:xfrm>
            <a:off x="4083050" y="4343400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2" name="Line 14"/>
          <p:cNvSpPr>
            <a:spLocks noChangeShapeType="1"/>
          </p:cNvSpPr>
          <p:nvPr/>
        </p:nvSpPr>
        <p:spPr bwMode="auto">
          <a:xfrm>
            <a:off x="3778250" y="4343400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3" name="Line 15"/>
          <p:cNvSpPr>
            <a:spLocks noChangeShapeType="1"/>
          </p:cNvSpPr>
          <p:nvPr/>
        </p:nvSpPr>
        <p:spPr bwMode="auto">
          <a:xfrm flipH="1">
            <a:off x="4387850" y="4343400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4" name="Line 16"/>
          <p:cNvSpPr>
            <a:spLocks noChangeShapeType="1"/>
          </p:cNvSpPr>
          <p:nvPr/>
        </p:nvSpPr>
        <p:spPr bwMode="auto">
          <a:xfrm flipH="1">
            <a:off x="4387850" y="4343400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5" name="Text Box 17"/>
          <p:cNvSpPr txBox="1">
            <a:spLocks noChangeArrowheads="1"/>
          </p:cNvSpPr>
          <p:nvPr/>
        </p:nvSpPr>
        <p:spPr bwMode="auto">
          <a:xfrm>
            <a:off x="5508625" y="2486025"/>
            <a:ext cx="1492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Excitation light</a:t>
            </a:r>
          </a:p>
        </p:txBody>
      </p:sp>
      <p:grpSp>
        <p:nvGrpSpPr>
          <p:cNvPr id="196626" name="Group 18"/>
          <p:cNvGrpSpPr>
            <a:grpSpLocks/>
          </p:cNvGrpSpPr>
          <p:nvPr/>
        </p:nvGrpSpPr>
        <p:grpSpPr bwMode="auto">
          <a:xfrm>
            <a:off x="3549650" y="2133600"/>
            <a:ext cx="1752600" cy="762000"/>
            <a:chOff x="2736" y="2640"/>
            <a:chExt cx="1344" cy="384"/>
          </a:xfrm>
        </p:grpSpPr>
        <p:sp>
          <p:nvSpPr>
            <p:cNvPr id="196627" name="Freeform 19"/>
            <p:cNvSpPr>
              <a:spLocks/>
            </p:cNvSpPr>
            <p:nvPr/>
          </p:nvSpPr>
          <p:spPr bwMode="auto">
            <a:xfrm>
              <a:off x="2736" y="2640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28" name="Freeform 20"/>
            <p:cNvSpPr>
              <a:spLocks/>
            </p:cNvSpPr>
            <p:nvPr/>
          </p:nvSpPr>
          <p:spPr bwMode="auto">
            <a:xfrm rot="10800000">
              <a:off x="2736" y="2832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6629" name="Line 21"/>
          <p:cNvSpPr>
            <a:spLocks noChangeShapeType="1"/>
          </p:cNvSpPr>
          <p:nvPr/>
        </p:nvSpPr>
        <p:spPr bwMode="auto">
          <a:xfrm flipH="1" flipV="1">
            <a:off x="3930650" y="4343400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0" name="Line 22"/>
          <p:cNvSpPr>
            <a:spLocks noChangeShapeType="1"/>
          </p:cNvSpPr>
          <p:nvPr/>
        </p:nvSpPr>
        <p:spPr bwMode="auto">
          <a:xfrm flipV="1">
            <a:off x="4387850" y="4343400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1" name="Line 23"/>
          <p:cNvSpPr>
            <a:spLocks noChangeShapeType="1"/>
          </p:cNvSpPr>
          <p:nvPr/>
        </p:nvSpPr>
        <p:spPr bwMode="auto">
          <a:xfrm flipV="1">
            <a:off x="3930650" y="2514600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2" name="Line 24"/>
          <p:cNvSpPr>
            <a:spLocks noChangeShapeType="1"/>
          </p:cNvSpPr>
          <p:nvPr/>
        </p:nvSpPr>
        <p:spPr bwMode="auto">
          <a:xfrm flipV="1">
            <a:off x="4845050" y="2514600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3" name="Line 25"/>
          <p:cNvSpPr>
            <a:spLocks noChangeShapeType="1"/>
          </p:cNvSpPr>
          <p:nvPr/>
        </p:nvSpPr>
        <p:spPr bwMode="auto">
          <a:xfrm flipV="1">
            <a:off x="3930650" y="1447800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4" name="Line 26"/>
          <p:cNvSpPr>
            <a:spLocks noChangeShapeType="1"/>
          </p:cNvSpPr>
          <p:nvPr/>
        </p:nvSpPr>
        <p:spPr bwMode="auto">
          <a:xfrm flipH="1" flipV="1">
            <a:off x="4387850" y="1447800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5" name="Line 27"/>
          <p:cNvSpPr>
            <a:spLocks noChangeShapeType="1"/>
          </p:cNvSpPr>
          <p:nvPr/>
        </p:nvSpPr>
        <p:spPr bwMode="auto">
          <a:xfrm flipH="1" flipV="1">
            <a:off x="4159250" y="4343400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6" name="Line 28"/>
          <p:cNvSpPr>
            <a:spLocks noChangeShapeType="1"/>
          </p:cNvSpPr>
          <p:nvPr/>
        </p:nvSpPr>
        <p:spPr bwMode="auto">
          <a:xfrm flipV="1">
            <a:off x="4387850" y="4343400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7" name="Line 29"/>
          <p:cNvSpPr>
            <a:spLocks noChangeShapeType="1"/>
          </p:cNvSpPr>
          <p:nvPr/>
        </p:nvSpPr>
        <p:spPr bwMode="auto">
          <a:xfrm flipH="1">
            <a:off x="3778250" y="1295400"/>
            <a:ext cx="609600" cy="12192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8" name="Line 30"/>
          <p:cNvSpPr>
            <a:spLocks noChangeShapeType="1"/>
          </p:cNvSpPr>
          <p:nvPr/>
        </p:nvSpPr>
        <p:spPr bwMode="auto">
          <a:xfrm>
            <a:off x="3778250" y="2514600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9" name="Line 31"/>
          <p:cNvSpPr>
            <a:spLocks noChangeShapeType="1"/>
          </p:cNvSpPr>
          <p:nvPr/>
        </p:nvSpPr>
        <p:spPr bwMode="auto">
          <a:xfrm>
            <a:off x="4387850" y="1295400"/>
            <a:ext cx="609600" cy="12192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0" name="Line 32"/>
          <p:cNvSpPr>
            <a:spLocks noChangeShapeType="1"/>
          </p:cNvSpPr>
          <p:nvPr/>
        </p:nvSpPr>
        <p:spPr bwMode="auto">
          <a:xfrm flipH="1">
            <a:off x="4616450" y="2514600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1" name="Line 33"/>
          <p:cNvSpPr>
            <a:spLocks noChangeShapeType="1"/>
          </p:cNvSpPr>
          <p:nvPr/>
        </p:nvSpPr>
        <p:spPr bwMode="auto">
          <a:xfrm>
            <a:off x="3929063" y="53340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2" name="Line 34"/>
          <p:cNvSpPr>
            <a:spLocks noChangeShapeType="1"/>
          </p:cNvSpPr>
          <p:nvPr/>
        </p:nvSpPr>
        <p:spPr bwMode="auto">
          <a:xfrm>
            <a:off x="3930650" y="14478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3" name="Text Box 35"/>
          <p:cNvSpPr txBox="1">
            <a:spLocks noChangeArrowheads="1"/>
          </p:cNvSpPr>
          <p:nvPr/>
        </p:nvSpPr>
        <p:spPr bwMode="auto">
          <a:xfrm>
            <a:off x="2025650" y="2286000"/>
            <a:ext cx="1074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Tube lens</a:t>
            </a:r>
          </a:p>
        </p:txBody>
      </p:sp>
      <p:sp>
        <p:nvSpPr>
          <p:cNvPr id="196644" name="Text Box 36"/>
          <p:cNvSpPr txBox="1">
            <a:spLocks noChangeArrowheads="1"/>
          </p:cNvSpPr>
          <p:nvPr/>
        </p:nvSpPr>
        <p:spPr bwMode="auto">
          <a:xfrm>
            <a:off x="2133600" y="3276600"/>
            <a:ext cx="1435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FF00"/>
                </a:solidFill>
              </a:rPr>
              <a:t>Emission light</a:t>
            </a:r>
          </a:p>
        </p:txBody>
      </p:sp>
      <p:sp>
        <p:nvSpPr>
          <p:cNvPr id="196645" name="Text Box 37"/>
          <p:cNvSpPr txBox="1">
            <a:spLocks noChangeArrowheads="1"/>
          </p:cNvSpPr>
          <p:nvPr/>
        </p:nvSpPr>
        <p:spPr bwMode="auto">
          <a:xfrm>
            <a:off x="1600200" y="5791200"/>
            <a:ext cx="5807075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/>
              <a:t>Problem – fluorescence is emitted along entire illuminated cone, not just at focus</a:t>
            </a:r>
          </a:p>
        </p:txBody>
      </p:sp>
      <p:sp>
        <p:nvSpPr>
          <p:cNvPr id="196646" name="Text Box 38"/>
          <p:cNvSpPr txBox="1">
            <a:spLocks noChangeArrowheads="1"/>
          </p:cNvSpPr>
          <p:nvPr/>
        </p:nvSpPr>
        <p:spPr bwMode="auto">
          <a:xfrm>
            <a:off x="2057400" y="1295400"/>
            <a:ext cx="90646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Camera</a:t>
            </a:r>
          </a:p>
        </p:txBody>
      </p:sp>
      <p:sp>
        <p:nvSpPr>
          <p:cNvPr id="196647" name="Line 39"/>
          <p:cNvSpPr>
            <a:spLocks noChangeShapeType="1"/>
          </p:cNvSpPr>
          <p:nvPr/>
        </p:nvSpPr>
        <p:spPr bwMode="auto">
          <a:xfrm rot="18900000" flipV="1">
            <a:off x="3378200" y="3516313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8" name="Line 40"/>
          <p:cNvSpPr>
            <a:spLocks noChangeShapeType="1"/>
          </p:cNvSpPr>
          <p:nvPr/>
        </p:nvSpPr>
        <p:spPr bwMode="auto">
          <a:xfrm>
            <a:off x="3765550" y="4114800"/>
            <a:ext cx="30829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9" name="Line 41"/>
          <p:cNvSpPr>
            <a:spLocks noChangeShapeType="1"/>
          </p:cNvSpPr>
          <p:nvPr/>
        </p:nvSpPr>
        <p:spPr bwMode="auto">
          <a:xfrm>
            <a:off x="4070350" y="3810000"/>
            <a:ext cx="2778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50" name="Line 42"/>
          <p:cNvSpPr>
            <a:spLocks noChangeShapeType="1"/>
          </p:cNvSpPr>
          <p:nvPr/>
        </p:nvSpPr>
        <p:spPr bwMode="auto">
          <a:xfrm>
            <a:off x="4375150" y="3505200"/>
            <a:ext cx="24733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51" name="Line 43"/>
          <p:cNvSpPr>
            <a:spLocks noChangeShapeType="1"/>
          </p:cNvSpPr>
          <p:nvPr/>
        </p:nvSpPr>
        <p:spPr bwMode="auto">
          <a:xfrm>
            <a:off x="4679950" y="3200400"/>
            <a:ext cx="2168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52" name="Line 44"/>
          <p:cNvSpPr>
            <a:spLocks noChangeShapeType="1"/>
          </p:cNvSpPr>
          <p:nvPr/>
        </p:nvSpPr>
        <p:spPr bwMode="auto">
          <a:xfrm>
            <a:off x="4984750" y="2895600"/>
            <a:ext cx="18637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2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29" grpId="0" animBg="1"/>
      <p:bldP spid="196630" grpId="0" animBg="1"/>
      <p:bldP spid="196631" grpId="0" animBg="1"/>
      <p:bldP spid="196632" grpId="0" animBg="1"/>
      <p:bldP spid="196633" grpId="0" animBg="1"/>
      <p:bldP spid="196634" grpId="0" animBg="1"/>
      <p:bldP spid="196635" grpId="0" animBg="1"/>
      <p:bldP spid="196636" grpId="0" animBg="1"/>
      <p:bldP spid="196637" grpId="0" animBg="1"/>
      <p:bldP spid="196638" grpId="0" animBg="1"/>
      <p:bldP spid="196639" grpId="0" animBg="1"/>
      <p:bldP spid="196640" grpId="0" animBg="1"/>
      <p:bldP spid="196644" grpId="0"/>
      <p:bldP spid="1966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Freeform 2"/>
          <p:cNvSpPr>
            <a:spLocks/>
          </p:cNvSpPr>
          <p:nvPr/>
        </p:nvSpPr>
        <p:spPr bwMode="auto">
          <a:xfrm>
            <a:off x="2085975" y="4941888"/>
            <a:ext cx="21336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03" name="Oval 3"/>
          <p:cNvSpPr>
            <a:spLocks noChangeArrowheads="1"/>
          </p:cNvSpPr>
          <p:nvPr/>
        </p:nvSpPr>
        <p:spPr bwMode="auto">
          <a:xfrm>
            <a:off x="2847975" y="5856288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4804" name="Text Box 4"/>
          <p:cNvSpPr txBox="1">
            <a:spLocks noChangeArrowheads="1"/>
          </p:cNvSpPr>
          <p:nvPr/>
        </p:nvSpPr>
        <p:spPr bwMode="auto">
          <a:xfrm>
            <a:off x="2300288" y="395288"/>
            <a:ext cx="41449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</a:rPr>
              <a:t>The confocal microscope</a:t>
            </a:r>
            <a:endParaRPr lang="en-US" altLang="en-US" sz="2800" u="sng">
              <a:solidFill>
                <a:schemeClr val="tx2"/>
              </a:solidFill>
            </a:endParaRPr>
          </a:p>
        </p:txBody>
      </p:sp>
      <p:sp>
        <p:nvSpPr>
          <p:cNvPr id="204805" name="Text Box 5"/>
          <p:cNvSpPr txBox="1">
            <a:spLocks noChangeArrowheads="1"/>
          </p:cNvSpPr>
          <p:nvPr/>
        </p:nvSpPr>
        <p:spPr bwMode="auto">
          <a:xfrm>
            <a:off x="860425" y="5856288"/>
            <a:ext cx="8715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Sample</a:t>
            </a:r>
          </a:p>
        </p:txBody>
      </p:sp>
      <p:sp>
        <p:nvSpPr>
          <p:cNvPr id="204806" name="Text Box 6"/>
          <p:cNvSpPr txBox="1">
            <a:spLocks noChangeArrowheads="1"/>
          </p:cNvSpPr>
          <p:nvPr/>
        </p:nvSpPr>
        <p:spPr bwMode="auto">
          <a:xfrm>
            <a:off x="365125" y="5078413"/>
            <a:ext cx="1458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Objective lens</a:t>
            </a:r>
          </a:p>
        </p:txBody>
      </p:sp>
      <p:sp>
        <p:nvSpPr>
          <p:cNvPr id="204807" name="Line 7"/>
          <p:cNvSpPr>
            <a:spLocks noChangeShapeType="1"/>
          </p:cNvSpPr>
          <p:nvPr/>
        </p:nvSpPr>
        <p:spPr bwMode="auto">
          <a:xfrm>
            <a:off x="2847975" y="4637088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>
            <a:off x="2543175" y="4941888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09" name="Line 9"/>
          <p:cNvSpPr>
            <a:spLocks noChangeShapeType="1"/>
          </p:cNvSpPr>
          <p:nvPr/>
        </p:nvSpPr>
        <p:spPr bwMode="auto">
          <a:xfrm>
            <a:off x="3457575" y="4027488"/>
            <a:ext cx="0" cy="1143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0" name="Line 10"/>
          <p:cNvSpPr>
            <a:spLocks noChangeShapeType="1"/>
          </p:cNvSpPr>
          <p:nvPr/>
        </p:nvSpPr>
        <p:spPr bwMode="auto">
          <a:xfrm>
            <a:off x="3152775" y="4332288"/>
            <a:ext cx="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1" name="Line 11"/>
          <p:cNvSpPr>
            <a:spLocks noChangeShapeType="1"/>
          </p:cNvSpPr>
          <p:nvPr/>
        </p:nvSpPr>
        <p:spPr bwMode="auto">
          <a:xfrm>
            <a:off x="3762375" y="3722688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2" name="Line 12"/>
          <p:cNvSpPr>
            <a:spLocks noChangeShapeType="1"/>
          </p:cNvSpPr>
          <p:nvPr/>
        </p:nvSpPr>
        <p:spPr bwMode="auto">
          <a:xfrm>
            <a:off x="3152775" y="5170488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3" name="Line 13"/>
          <p:cNvSpPr>
            <a:spLocks noChangeShapeType="1"/>
          </p:cNvSpPr>
          <p:nvPr/>
        </p:nvSpPr>
        <p:spPr bwMode="auto">
          <a:xfrm>
            <a:off x="2847975" y="517048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4" name="Line 14"/>
          <p:cNvSpPr>
            <a:spLocks noChangeShapeType="1"/>
          </p:cNvSpPr>
          <p:nvPr/>
        </p:nvSpPr>
        <p:spPr bwMode="auto">
          <a:xfrm>
            <a:off x="2543175" y="517048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5" name="Line 15"/>
          <p:cNvSpPr>
            <a:spLocks noChangeShapeType="1"/>
          </p:cNvSpPr>
          <p:nvPr/>
        </p:nvSpPr>
        <p:spPr bwMode="auto">
          <a:xfrm flipH="1">
            <a:off x="3152775" y="517048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6" name="Line 16"/>
          <p:cNvSpPr>
            <a:spLocks noChangeShapeType="1"/>
          </p:cNvSpPr>
          <p:nvPr/>
        </p:nvSpPr>
        <p:spPr bwMode="auto">
          <a:xfrm flipH="1">
            <a:off x="3152775" y="517048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7" name="Text Box 17"/>
          <p:cNvSpPr txBox="1">
            <a:spLocks noChangeArrowheads="1"/>
          </p:cNvSpPr>
          <p:nvPr/>
        </p:nvSpPr>
        <p:spPr bwMode="auto">
          <a:xfrm>
            <a:off x="4273550" y="3313113"/>
            <a:ext cx="1492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Excitation light</a:t>
            </a:r>
          </a:p>
        </p:txBody>
      </p:sp>
      <p:grpSp>
        <p:nvGrpSpPr>
          <p:cNvPr id="204818" name="Group 18"/>
          <p:cNvGrpSpPr>
            <a:grpSpLocks/>
          </p:cNvGrpSpPr>
          <p:nvPr/>
        </p:nvGrpSpPr>
        <p:grpSpPr bwMode="auto">
          <a:xfrm>
            <a:off x="2314575" y="2960688"/>
            <a:ext cx="1752600" cy="762000"/>
            <a:chOff x="2736" y="2640"/>
            <a:chExt cx="1344" cy="384"/>
          </a:xfrm>
        </p:grpSpPr>
        <p:sp>
          <p:nvSpPr>
            <p:cNvPr id="204819" name="Freeform 19"/>
            <p:cNvSpPr>
              <a:spLocks/>
            </p:cNvSpPr>
            <p:nvPr/>
          </p:nvSpPr>
          <p:spPr bwMode="auto">
            <a:xfrm>
              <a:off x="2736" y="2640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20" name="Freeform 20"/>
            <p:cNvSpPr>
              <a:spLocks/>
            </p:cNvSpPr>
            <p:nvPr/>
          </p:nvSpPr>
          <p:spPr bwMode="auto">
            <a:xfrm rot="10800000">
              <a:off x="2736" y="2832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4821" name="Line 21"/>
          <p:cNvSpPr>
            <a:spLocks noChangeShapeType="1"/>
          </p:cNvSpPr>
          <p:nvPr/>
        </p:nvSpPr>
        <p:spPr bwMode="auto">
          <a:xfrm flipH="1" flipV="1">
            <a:off x="2695575" y="5170488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2" name="Line 22"/>
          <p:cNvSpPr>
            <a:spLocks noChangeShapeType="1"/>
          </p:cNvSpPr>
          <p:nvPr/>
        </p:nvSpPr>
        <p:spPr bwMode="auto">
          <a:xfrm flipV="1">
            <a:off x="3152775" y="5170488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3" name="Line 23"/>
          <p:cNvSpPr>
            <a:spLocks noChangeShapeType="1"/>
          </p:cNvSpPr>
          <p:nvPr/>
        </p:nvSpPr>
        <p:spPr bwMode="auto">
          <a:xfrm flipV="1">
            <a:off x="2695575" y="3341688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4" name="Line 24"/>
          <p:cNvSpPr>
            <a:spLocks noChangeShapeType="1"/>
          </p:cNvSpPr>
          <p:nvPr/>
        </p:nvSpPr>
        <p:spPr bwMode="auto">
          <a:xfrm flipV="1">
            <a:off x="3609975" y="3341688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5" name="Line 25"/>
          <p:cNvSpPr>
            <a:spLocks noChangeShapeType="1"/>
          </p:cNvSpPr>
          <p:nvPr/>
        </p:nvSpPr>
        <p:spPr bwMode="auto">
          <a:xfrm flipV="1">
            <a:off x="2695575" y="2274888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6" name="Line 26"/>
          <p:cNvSpPr>
            <a:spLocks noChangeShapeType="1"/>
          </p:cNvSpPr>
          <p:nvPr/>
        </p:nvSpPr>
        <p:spPr bwMode="auto">
          <a:xfrm flipH="1" flipV="1">
            <a:off x="3152775" y="2274888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7" name="Line 27"/>
          <p:cNvSpPr>
            <a:spLocks noChangeShapeType="1"/>
          </p:cNvSpPr>
          <p:nvPr/>
        </p:nvSpPr>
        <p:spPr bwMode="auto">
          <a:xfrm flipH="1" flipV="1">
            <a:off x="2924175" y="5170488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8" name="Line 28"/>
          <p:cNvSpPr>
            <a:spLocks noChangeShapeType="1"/>
          </p:cNvSpPr>
          <p:nvPr/>
        </p:nvSpPr>
        <p:spPr bwMode="auto">
          <a:xfrm flipV="1">
            <a:off x="3152775" y="5170488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9" name="Line 29"/>
          <p:cNvSpPr>
            <a:spLocks noChangeShapeType="1"/>
          </p:cNvSpPr>
          <p:nvPr/>
        </p:nvSpPr>
        <p:spPr bwMode="auto">
          <a:xfrm flipH="1">
            <a:off x="2543175" y="2282825"/>
            <a:ext cx="528638" cy="1058863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30" name="Line 30"/>
          <p:cNvSpPr>
            <a:spLocks noChangeShapeType="1"/>
          </p:cNvSpPr>
          <p:nvPr/>
        </p:nvSpPr>
        <p:spPr bwMode="auto">
          <a:xfrm>
            <a:off x="2543175" y="3341688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31" name="Line 31"/>
          <p:cNvSpPr>
            <a:spLocks noChangeShapeType="1"/>
          </p:cNvSpPr>
          <p:nvPr/>
        </p:nvSpPr>
        <p:spPr bwMode="auto">
          <a:xfrm>
            <a:off x="3260725" y="2282825"/>
            <a:ext cx="393700" cy="898525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32" name="Line 32"/>
          <p:cNvSpPr>
            <a:spLocks noChangeShapeType="1"/>
          </p:cNvSpPr>
          <p:nvPr/>
        </p:nvSpPr>
        <p:spPr bwMode="auto">
          <a:xfrm flipH="1">
            <a:off x="3381375" y="3341688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33" name="Line 33"/>
          <p:cNvSpPr>
            <a:spLocks noChangeShapeType="1"/>
          </p:cNvSpPr>
          <p:nvPr/>
        </p:nvSpPr>
        <p:spPr bwMode="auto">
          <a:xfrm>
            <a:off x="2693988" y="6161088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34" name="Line 34"/>
          <p:cNvSpPr>
            <a:spLocks noChangeShapeType="1"/>
          </p:cNvSpPr>
          <p:nvPr/>
        </p:nvSpPr>
        <p:spPr bwMode="auto">
          <a:xfrm>
            <a:off x="3184525" y="2274888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35" name="Text Box 35"/>
          <p:cNvSpPr txBox="1">
            <a:spLocks noChangeArrowheads="1"/>
          </p:cNvSpPr>
          <p:nvPr/>
        </p:nvSpPr>
        <p:spPr bwMode="auto">
          <a:xfrm>
            <a:off x="790575" y="3113088"/>
            <a:ext cx="1074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Tube lens</a:t>
            </a:r>
          </a:p>
        </p:txBody>
      </p:sp>
      <p:sp>
        <p:nvSpPr>
          <p:cNvPr id="204836" name="Text Box 36"/>
          <p:cNvSpPr txBox="1">
            <a:spLocks noChangeArrowheads="1"/>
          </p:cNvSpPr>
          <p:nvPr/>
        </p:nvSpPr>
        <p:spPr bwMode="auto">
          <a:xfrm>
            <a:off x="898525" y="4103688"/>
            <a:ext cx="1435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FF00"/>
                </a:solidFill>
              </a:rPr>
              <a:t>Emission light</a:t>
            </a:r>
          </a:p>
        </p:txBody>
      </p:sp>
      <p:sp>
        <p:nvSpPr>
          <p:cNvPr id="204837" name="Text Box 37"/>
          <p:cNvSpPr txBox="1">
            <a:spLocks noChangeArrowheads="1"/>
          </p:cNvSpPr>
          <p:nvPr/>
        </p:nvSpPr>
        <p:spPr bwMode="auto">
          <a:xfrm>
            <a:off x="822325" y="2122488"/>
            <a:ext cx="85883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Pinhole</a:t>
            </a:r>
          </a:p>
        </p:txBody>
      </p:sp>
      <p:sp>
        <p:nvSpPr>
          <p:cNvPr id="204838" name="Line 38"/>
          <p:cNvSpPr>
            <a:spLocks noChangeShapeType="1"/>
          </p:cNvSpPr>
          <p:nvPr/>
        </p:nvSpPr>
        <p:spPr bwMode="auto">
          <a:xfrm rot="18900000" flipV="1">
            <a:off x="2143125" y="4343400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39" name="Line 39"/>
          <p:cNvSpPr>
            <a:spLocks noChangeShapeType="1"/>
          </p:cNvSpPr>
          <p:nvPr/>
        </p:nvSpPr>
        <p:spPr bwMode="auto">
          <a:xfrm>
            <a:off x="2530475" y="4941888"/>
            <a:ext cx="30829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0" name="Line 40"/>
          <p:cNvSpPr>
            <a:spLocks noChangeShapeType="1"/>
          </p:cNvSpPr>
          <p:nvPr/>
        </p:nvSpPr>
        <p:spPr bwMode="auto">
          <a:xfrm>
            <a:off x="2835275" y="4637088"/>
            <a:ext cx="2778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1" name="Line 41"/>
          <p:cNvSpPr>
            <a:spLocks noChangeShapeType="1"/>
          </p:cNvSpPr>
          <p:nvPr/>
        </p:nvSpPr>
        <p:spPr bwMode="auto">
          <a:xfrm>
            <a:off x="3140075" y="4332288"/>
            <a:ext cx="24733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2" name="Line 42"/>
          <p:cNvSpPr>
            <a:spLocks noChangeShapeType="1"/>
          </p:cNvSpPr>
          <p:nvPr/>
        </p:nvSpPr>
        <p:spPr bwMode="auto">
          <a:xfrm>
            <a:off x="3444875" y="4027488"/>
            <a:ext cx="2168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3" name="Line 43"/>
          <p:cNvSpPr>
            <a:spLocks noChangeShapeType="1"/>
          </p:cNvSpPr>
          <p:nvPr/>
        </p:nvSpPr>
        <p:spPr bwMode="auto">
          <a:xfrm>
            <a:off x="3749675" y="3722688"/>
            <a:ext cx="18637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4" name="Line 44"/>
          <p:cNvSpPr>
            <a:spLocks noChangeShapeType="1"/>
          </p:cNvSpPr>
          <p:nvPr/>
        </p:nvSpPr>
        <p:spPr bwMode="auto">
          <a:xfrm>
            <a:off x="2684463" y="2282825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5" name="Line 45"/>
          <p:cNvSpPr>
            <a:spLocks noChangeShapeType="1"/>
          </p:cNvSpPr>
          <p:nvPr/>
        </p:nvSpPr>
        <p:spPr bwMode="auto">
          <a:xfrm flipV="1">
            <a:off x="3109913" y="1987550"/>
            <a:ext cx="163512" cy="3825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6" name="Line 46"/>
          <p:cNvSpPr>
            <a:spLocks noChangeShapeType="1"/>
          </p:cNvSpPr>
          <p:nvPr/>
        </p:nvSpPr>
        <p:spPr bwMode="auto">
          <a:xfrm flipH="1" flipV="1">
            <a:off x="3033713" y="1987550"/>
            <a:ext cx="228600" cy="5349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7" name="Line 47"/>
          <p:cNvSpPr>
            <a:spLocks noChangeShapeType="1"/>
          </p:cNvSpPr>
          <p:nvPr/>
        </p:nvSpPr>
        <p:spPr bwMode="auto">
          <a:xfrm flipH="1">
            <a:off x="2943225" y="1379538"/>
            <a:ext cx="228600" cy="45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8" name="Line 48"/>
          <p:cNvSpPr>
            <a:spLocks noChangeShapeType="1"/>
          </p:cNvSpPr>
          <p:nvPr/>
        </p:nvSpPr>
        <p:spPr bwMode="auto">
          <a:xfrm>
            <a:off x="3171825" y="1379538"/>
            <a:ext cx="227013" cy="45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9" name="Freeform 49"/>
          <p:cNvSpPr>
            <a:spLocks/>
          </p:cNvSpPr>
          <p:nvPr/>
        </p:nvSpPr>
        <p:spPr bwMode="auto">
          <a:xfrm>
            <a:off x="2944813" y="1682750"/>
            <a:ext cx="455612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1" y="143"/>
              </a:cxn>
              <a:cxn ang="0">
                <a:pos x="383" y="0"/>
              </a:cxn>
            </a:cxnLst>
            <a:rect l="0" t="0" r="r" b="b"/>
            <a:pathLst>
              <a:path w="383" h="143">
                <a:moveTo>
                  <a:pt x="0" y="0"/>
                </a:moveTo>
                <a:cubicBezTo>
                  <a:pt x="63" y="71"/>
                  <a:pt x="127" y="143"/>
                  <a:pt x="191" y="143"/>
                </a:cubicBezTo>
                <a:cubicBezTo>
                  <a:pt x="255" y="143"/>
                  <a:pt x="351" y="32"/>
                  <a:pt x="383" y="0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50" name="Text Box 50"/>
          <p:cNvSpPr txBox="1">
            <a:spLocks noChangeArrowheads="1"/>
          </p:cNvSpPr>
          <p:nvPr/>
        </p:nvSpPr>
        <p:spPr bwMode="auto">
          <a:xfrm>
            <a:off x="819150" y="1379538"/>
            <a:ext cx="9525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Detector</a:t>
            </a:r>
          </a:p>
        </p:txBody>
      </p:sp>
      <p:sp>
        <p:nvSpPr>
          <p:cNvPr id="204851" name="Text Box 51"/>
          <p:cNvSpPr txBox="1">
            <a:spLocks noChangeArrowheads="1"/>
          </p:cNvSpPr>
          <p:nvPr/>
        </p:nvSpPr>
        <p:spPr bwMode="auto">
          <a:xfrm>
            <a:off x="5761038" y="1143000"/>
            <a:ext cx="32908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sz="2000"/>
              <a:t>Scan excitation spot point-by-point to build up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1" grpId="0" animBg="1"/>
      <p:bldP spid="204822" grpId="0" animBg="1"/>
      <p:bldP spid="204823" grpId="0" animBg="1"/>
      <p:bldP spid="204824" grpId="0" animBg="1"/>
      <p:bldP spid="204825" grpId="0" animBg="1"/>
      <p:bldP spid="204826" grpId="0" animBg="1"/>
      <p:bldP spid="204827" grpId="0" animBg="1"/>
      <p:bldP spid="204828" grpId="0" animBg="1"/>
      <p:bldP spid="204829" grpId="0" animBg="1"/>
      <p:bldP spid="204830" grpId="0" animBg="1"/>
      <p:bldP spid="204831" grpId="0" animBg="1"/>
      <p:bldP spid="204832" grpId="0" animBg="1"/>
      <p:bldP spid="204836" grpId="0"/>
      <p:bldP spid="204845" grpId="0" animBg="1"/>
      <p:bldP spid="204846" grpId="0" animBg="1"/>
      <p:bldP spid="2048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65100"/>
            <a:ext cx="7772400" cy="762000"/>
          </a:xfrm>
        </p:spPr>
        <p:txBody>
          <a:bodyPr/>
          <a:lstStyle/>
          <a:p>
            <a:r>
              <a:rPr lang="en-US"/>
              <a:t>How big should your pinhole be?</a:t>
            </a:r>
          </a:p>
        </p:txBody>
      </p:sp>
      <p:pic>
        <p:nvPicPr>
          <p:cNvPr id="215067" name="Picture 27"/>
          <p:cNvPicPr>
            <a:picLocks noChangeAspect="1" noChangeArrowheads="1"/>
          </p:cNvPicPr>
          <p:nvPr/>
        </p:nvPicPr>
        <p:blipFill>
          <a:blip r:embed="rId3" cstate="print"/>
          <a:srcRect l="8452" t="3429" r="3960" b="8983"/>
          <a:stretch>
            <a:fillRect/>
          </a:stretch>
        </p:blipFill>
        <p:spPr bwMode="auto">
          <a:xfrm>
            <a:off x="625475" y="4264025"/>
            <a:ext cx="2352675" cy="2352675"/>
          </a:xfrm>
          <a:prstGeom prst="rect">
            <a:avLst/>
          </a:prstGeom>
          <a:noFill/>
        </p:spPr>
      </p:pic>
      <p:pic>
        <p:nvPicPr>
          <p:cNvPr id="215068" name="Picture 28"/>
          <p:cNvPicPr>
            <a:picLocks noChangeAspect="1" noChangeArrowheads="1"/>
          </p:cNvPicPr>
          <p:nvPr/>
        </p:nvPicPr>
        <p:blipFill>
          <a:blip r:embed="rId4" cstate="print"/>
          <a:srcRect l="8281" t="8627" r="8337" b="8685"/>
          <a:stretch>
            <a:fillRect/>
          </a:stretch>
        </p:blipFill>
        <p:spPr bwMode="auto">
          <a:xfrm>
            <a:off x="658813" y="1465263"/>
            <a:ext cx="2286000" cy="2266950"/>
          </a:xfrm>
          <a:prstGeom prst="rect">
            <a:avLst/>
          </a:prstGeom>
          <a:noFill/>
        </p:spPr>
      </p:pic>
      <p:sp>
        <p:nvSpPr>
          <p:cNvPr id="215069" name="Text Box 29"/>
          <p:cNvSpPr txBox="1">
            <a:spLocks noChangeArrowheads="1"/>
          </p:cNvSpPr>
          <p:nvPr/>
        </p:nvSpPr>
        <p:spPr bwMode="auto">
          <a:xfrm>
            <a:off x="1081088" y="890588"/>
            <a:ext cx="682942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/>
              <a:t>Resolution is limited by the point-spread function</a:t>
            </a:r>
          </a:p>
        </p:txBody>
      </p:sp>
      <p:sp>
        <p:nvSpPr>
          <p:cNvPr id="215075" name="Rectangle 35"/>
          <p:cNvSpPr>
            <a:spLocks noChangeArrowheads="1"/>
          </p:cNvSpPr>
          <p:nvPr/>
        </p:nvSpPr>
        <p:spPr bwMode="auto">
          <a:xfrm>
            <a:off x="5816930" y="4419600"/>
            <a:ext cx="157447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halkboard" charset="0"/>
              </a:rPr>
              <a:t>Airy disk </a:t>
            </a:r>
            <a:r>
              <a:rPr lang="en-US" dirty="0" smtClean="0">
                <a:solidFill>
                  <a:schemeClr val="tx2"/>
                </a:solidFill>
                <a:latin typeface="Chalkboard" charset="0"/>
              </a:rPr>
              <a:t>radius</a:t>
            </a:r>
            <a:endParaRPr lang="en-US" dirty="0">
              <a:solidFill>
                <a:schemeClr val="tx2"/>
              </a:solidFill>
              <a:latin typeface="Chalkboard" charset="0"/>
            </a:endParaRPr>
          </a:p>
          <a:p>
            <a:pPr algn="ctr"/>
            <a:r>
              <a:rPr lang="en-US" dirty="0">
                <a:solidFill>
                  <a:schemeClr val="tx2"/>
                </a:solidFill>
                <a:latin typeface="Chalkboard" charset="0"/>
              </a:rPr>
              <a:t>≈ </a:t>
            </a:r>
            <a:r>
              <a:rPr lang="en-US" dirty="0">
                <a:solidFill>
                  <a:srgbClr val="FF0000"/>
                </a:solidFill>
                <a:latin typeface="Chalkboard" charset="0"/>
              </a:rPr>
              <a:t>0.61 </a:t>
            </a:r>
            <a:r>
              <a:rPr lang="en-US" i="1" dirty="0">
                <a:solidFill>
                  <a:srgbClr val="FF0000"/>
                </a:solidFill>
                <a:latin typeface="Chalkboard" charset="0"/>
                <a:sym typeface="Symbol" pitchFamily="18" charset="2"/>
              </a:rPr>
              <a:t></a:t>
            </a:r>
            <a:r>
              <a:rPr lang="en-US" dirty="0">
                <a:solidFill>
                  <a:srgbClr val="FF0000"/>
                </a:solidFill>
                <a:latin typeface="Chalkboard" charset="0"/>
              </a:rPr>
              <a:t> </a:t>
            </a:r>
            <a:r>
              <a:rPr lang="en-US" i="1" dirty="0">
                <a:solidFill>
                  <a:srgbClr val="FF0000"/>
                </a:solidFill>
                <a:latin typeface="Chalkboard" charset="0"/>
              </a:rPr>
              <a:t>/NA</a:t>
            </a:r>
          </a:p>
        </p:txBody>
      </p:sp>
      <p:sp>
        <p:nvSpPr>
          <p:cNvPr id="215079" name="Text Box 39"/>
          <p:cNvSpPr txBox="1">
            <a:spLocks noChangeArrowheads="1"/>
          </p:cNvSpPr>
          <p:nvPr/>
        </p:nvSpPr>
        <p:spPr bwMode="auto">
          <a:xfrm>
            <a:off x="3130550" y="2349500"/>
            <a:ext cx="31908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215080" name="Text Box 40"/>
          <p:cNvSpPr txBox="1">
            <a:spLocks noChangeArrowheads="1"/>
          </p:cNvSpPr>
          <p:nvPr/>
        </p:nvSpPr>
        <p:spPr bwMode="auto">
          <a:xfrm>
            <a:off x="3135313" y="5326063"/>
            <a:ext cx="3079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Z</a:t>
            </a:r>
          </a:p>
        </p:txBody>
      </p:sp>
      <p:sp>
        <p:nvSpPr>
          <p:cNvPr id="215081" name="Text Box 41"/>
          <p:cNvSpPr txBox="1">
            <a:spLocks noChangeArrowheads="1"/>
          </p:cNvSpPr>
          <p:nvPr/>
        </p:nvSpPr>
        <p:spPr bwMode="auto">
          <a:xfrm>
            <a:off x="1643063" y="3884613"/>
            <a:ext cx="31908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X</a:t>
            </a:r>
          </a:p>
        </p:txBody>
      </p:sp>
      <p:pic>
        <p:nvPicPr>
          <p:cNvPr id="19" name="Picture 1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83163" y="2144713"/>
            <a:ext cx="3611562" cy="1779720"/>
          </a:xfrm>
          <a:prstGeom prst="rect">
            <a:avLst/>
          </a:prstGeom>
          <a:noFill/>
        </p:spPr>
      </p:pic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6369999" y="4149499"/>
            <a:ext cx="3992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6357938" y="3877150"/>
            <a:ext cx="0" cy="363131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6779099" y="2320119"/>
            <a:ext cx="0" cy="192961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65100"/>
            <a:ext cx="7772400" cy="762000"/>
          </a:xfrm>
        </p:spPr>
        <p:txBody>
          <a:bodyPr/>
          <a:lstStyle/>
          <a:p>
            <a:r>
              <a:rPr lang="en-US"/>
              <a:t>How big should your pinhole be?</a:t>
            </a:r>
          </a:p>
        </p:txBody>
      </p:sp>
      <p:pic>
        <p:nvPicPr>
          <p:cNvPr id="215068" name="Picture 28"/>
          <p:cNvPicPr>
            <a:picLocks noChangeAspect="1" noChangeArrowheads="1"/>
          </p:cNvPicPr>
          <p:nvPr/>
        </p:nvPicPr>
        <p:blipFill>
          <a:blip r:embed="rId3" cstate="print"/>
          <a:srcRect l="8281" t="8627" r="8337" b="8685"/>
          <a:stretch>
            <a:fillRect/>
          </a:stretch>
        </p:blipFill>
        <p:spPr bwMode="auto">
          <a:xfrm>
            <a:off x="658813" y="1465263"/>
            <a:ext cx="2286000" cy="2266950"/>
          </a:xfrm>
          <a:prstGeom prst="rect">
            <a:avLst/>
          </a:prstGeom>
          <a:noFill/>
        </p:spPr>
      </p:pic>
      <p:sp>
        <p:nvSpPr>
          <p:cNvPr id="215069" name="Text Box 29"/>
          <p:cNvSpPr txBox="1">
            <a:spLocks noChangeArrowheads="1"/>
          </p:cNvSpPr>
          <p:nvPr/>
        </p:nvSpPr>
        <p:spPr bwMode="auto">
          <a:xfrm>
            <a:off x="1081088" y="890588"/>
            <a:ext cx="682942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smtClean="0"/>
              <a:t>Want pinhole to pass entire Airy disk</a:t>
            </a:r>
            <a:endParaRPr lang="en-US" sz="1800" dirty="0"/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4556125" y="1578987"/>
            <a:ext cx="3611563" cy="2105025"/>
            <a:chOff x="2841" y="2205"/>
            <a:chExt cx="2275" cy="1113"/>
          </a:xfrm>
        </p:grpSpPr>
        <p:pic>
          <p:nvPicPr>
            <p:cNvPr id="215071" name="Picture 3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41" y="2205"/>
              <a:ext cx="2275" cy="941"/>
            </a:xfrm>
            <a:prstGeom prst="rect">
              <a:avLst/>
            </a:prstGeom>
            <a:noFill/>
          </p:spPr>
        </p:pic>
        <p:sp>
          <p:nvSpPr>
            <p:cNvPr id="215072" name="Line 32"/>
            <p:cNvSpPr>
              <a:spLocks noChangeShapeType="1"/>
            </p:cNvSpPr>
            <p:nvPr/>
          </p:nvSpPr>
          <p:spPr bwMode="auto">
            <a:xfrm>
              <a:off x="3706" y="3265"/>
              <a:ext cx="5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073" name="Line 33"/>
            <p:cNvSpPr>
              <a:spLocks noChangeShapeType="1"/>
            </p:cNvSpPr>
            <p:nvPr/>
          </p:nvSpPr>
          <p:spPr bwMode="auto">
            <a:xfrm>
              <a:off x="3707" y="3121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074" name="Line 34"/>
            <p:cNvSpPr>
              <a:spLocks noChangeShapeType="1"/>
            </p:cNvSpPr>
            <p:nvPr/>
          </p:nvSpPr>
          <p:spPr bwMode="auto">
            <a:xfrm>
              <a:off x="4256" y="312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5075" name="Rectangle 35"/>
          <p:cNvSpPr>
            <a:spLocks noChangeArrowheads="1"/>
          </p:cNvSpPr>
          <p:nvPr/>
        </p:nvSpPr>
        <p:spPr bwMode="auto">
          <a:xfrm>
            <a:off x="5475086" y="3911025"/>
            <a:ext cx="18149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halkboard" charset="0"/>
              </a:rPr>
              <a:t>Airy disk </a:t>
            </a:r>
            <a:r>
              <a:rPr lang="en-US" dirty="0" smtClean="0">
                <a:solidFill>
                  <a:schemeClr val="tx2"/>
                </a:solidFill>
                <a:latin typeface="Chalkboard" charset="0"/>
              </a:rPr>
              <a:t>diameter</a:t>
            </a:r>
            <a:endParaRPr lang="en-US" dirty="0">
              <a:solidFill>
                <a:schemeClr val="tx2"/>
              </a:solidFill>
              <a:latin typeface="Chalkboard" charset="0"/>
            </a:endParaRPr>
          </a:p>
          <a:p>
            <a:pPr algn="ctr"/>
            <a:r>
              <a:rPr lang="en-US" dirty="0">
                <a:solidFill>
                  <a:schemeClr val="tx2"/>
                </a:solidFill>
                <a:latin typeface="Chalkboard" charset="0"/>
              </a:rPr>
              <a:t>≈ </a:t>
            </a:r>
            <a:r>
              <a:rPr lang="en-US" dirty="0" smtClean="0">
                <a:solidFill>
                  <a:srgbClr val="FF0000"/>
                </a:solidFill>
                <a:latin typeface="Chalkboard" charset="0"/>
              </a:rPr>
              <a:t>1.22 </a:t>
            </a:r>
            <a:r>
              <a:rPr lang="en-US" i="1" dirty="0">
                <a:solidFill>
                  <a:srgbClr val="FF0000"/>
                </a:solidFill>
                <a:latin typeface="Chalkboard" charset="0"/>
                <a:sym typeface="Symbol" pitchFamily="18" charset="2"/>
              </a:rPr>
              <a:t></a:t>
            </a:r>
            <a:r>
              <a:rPr lang="en-US" dirty="0">
                <a:solidFill>
                  <a:srgbClr val="FF0000"/>
                </a:solidFill>
                <a:latin typeface="Chalkboard" charset="0"/>
              </a:rPr>
              <a:t> </a:t>
            </a:r>
            <a:r>
              <a:rPr lang="en-US" i="1" dirty="0">
                <a:solidFill>
                  <a:srgbClr val="FF0000"/>
                </a:solidFill>
                <a:latin typeface="Chalkboard" charset="0"/>
              </a:rPr>
              <a:t>/NA</a:t>
            </a:r>
          </a:p>
        </p:txBody>
      </p:sp>
      <p:sp>
        <p:nvSpPr>
          <p:cNvPr id="215079" name="Text Box 39"/>
          <p:cNvSpPr txBox="1">
            <a:spLocks noChangeArrowheads="1"/>
          </p:cNvSpPr>
          <p:nvPr/>
        </p:nvSpPr>
        <p:spPr bwMode="auto">
          <a:xfrm>
            <a:off x="3130550" y="2349500"/>
            <a:ext cx="31908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215081" name="Text Box 41"/>
          <p:cNvSpPr txBox="1">
            <a:spLocks noChangeArrowheads="1"/>
          </p:cNvSpPr>
          <p:nvPr/>
        </p:nvSpPr>
        <p:spPr bwMode="auto">
          <a:xfrm>
            <a:off x="1643063" y="3884613"/>
            <a:ext cx="31908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200" y="5181600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Width of point spread function at pinhole:</a:t>
            </a:r>
            <a:br>
              <a:rPr lang="en-US" sz="2400" dirty="0" smtClean="0"/>
            </a:br>
            <a:r>
              <a:rPr lang="en-US" sz="2400" dirty="0" smtClean="0"/>
              <a:t>Airy disk diameter </a:t>
            </a:r>
            <a:r>
              <a:rPr lang="en-US" sz="2400" dirty="0" smtClean="0">
                <a:cs typeface="Arial" charset="0"/>
              </a:rPr>
              <a:t>× magnification of lens</a:t>
            </a:r>
            <a:endParaRPr lang="en-US" sz="2400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544513"/>
            <a:ext cx="7772400" cy="762000"/>
          </a:xfrm>
        </p:spPr>
        <p:txBody>
          <a:bodyPr/>
          <a:lstStyle/>
          <a:p>
            <a:r>
              <a:rPr lang="en-US"/>
              <a:t>How big should your pinhole be?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31938"/>
            <a:ext cx="8763000" cy="5084762"/>
          </a:xfrm>
        </p:spPr>
        <p:txBody>
          <a:bodyPr/>
          <a:lstStyle/>
          <a:p>
            <a:r>
              <a:rPr lang="en-US" dirty="0"/>
              <a:t>Width of point spread function at pinhole = </a:t>
            </a:r>
            <a:br>
              <a:rPr lang="en-US" dirty="0"/>
            </a:br>
            <a:r>
              <a:rPr lang="en-US" dirty="0"/>
              <a:t> Airy disk diameter </a:t>
            </a:r>
            <a:r>
              <a:rPr lang="en-US" dirty="0">
                <a:cs typeface="Arial" charset="0"/>
              </a:rPr>
              <a:t>× magnification of lens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= 1 Airy </a:t>
            </a:r>
            <a:r>
              <a:rPr lang="en-US" dirty="0" smtClean="0">
                <a:cs typeface="Arial" charset="0"/>
              </a:rPr>
              <a:t>unit</a:t>
            </a:r>
            <a:br>
              <a:rPr lang="en-US" dirty="0" smtClean="0">
                <a:cs typeface="Arial" charset="0"/>
              </a:rPr>
            </a:br>
            <a:r>
              <a:rPr lang="en-US" dirty="0" smtClean="0">
                <a:cs typeface="Arial" charset="0"/>
              </a:rPr>
              <a:t>= resolution of lens × magnification of lens × 2</a:t>
            </a:r>
            <a:endParaRPr lang="en-US" dirty="0">
              <a:cs typeface="Arial" charset="0"/>
            </a:endParaRPr>
          </a:p>
          <a:p>
            <a:endParaRPr lang="en-US" dirty="0">
              <a:cs typeface="Arial" charset="0"/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cs typeface="Arial" charset="0"/>
              </a:rPr>
              <a:t>100x / 1.4 NA: resolution = 220nm, so 1 Airy unit = </a:t>
            </a:r>
            <a:r>
              <a:rPr lang="en-US" dirty="0" smtClean="0">
                <a:cs typeface="Arial" charset="0"/>
              </a:rPr>
              <a:t>44 </a:t>
            </a:r>
            <a:r>
              <a:rPr lang="en-US" dirty="0" smtClean="0">
                <a:latin typeface="Symbol" pitchFamily="18" charset="2"/>
                <a:cs typeface="Arial" charset="0"/>
              </a:rPr>
              <a:t>m</a:t>
            </a:r>
            <a:r>
              <a:rPr lang="en-US" dirty="0" smtClean="0">
                <a:cs typeface="Arial" charset="0"/>
              </a:rPr>
              <a:t>m</a:t>
            </a:r>
            <a:endParaRPr lang="en-US" dirty="0">
              <a:cs typeface="Arial" charset="0"/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cs typeface="Arial" charset="0"/>
              </a:rPr>
              <a:t>40x / 1.3 NA: resolution = 235nm, so 1 Airy unit = </a:t>
            </a:r>
            <a:r>
              <a:rPr lang="en-US" dirty="0" smtClean="0">
                <a:cs typeface="Arial" charset="0"/>
              </a:rPr>
              <a:t>19 </a:t>
            </a:r>
            <a:r>
              <a:rPr lang="en-US" dirty="0">
                <a:latin typeface="Symbol" pitchFamily="18" charset="2"/>
                <a:cs typeface="Arial" charset="0"/>
              </a:rPr>
              <a:t>m</a:t>
            </a:r>
            <a:r>
              <a:rPr lang="en-US" dirty="0">
                <a:cs typeface="Arial" charset="0"/>
              </a:rPr>
              <a:t>m</a:t>
            </a:r>
          </a:p>
          <a:p>
            <a:pPr lvl="1">
              <a:spcAft>
                <a:spcPts val="600"/>
              </a:spcAft>
            </a:pPr>
            <a:r>
              <a:rPr lang="en-US" dirty="0">
                <a:cs typeface="Arial" charset="0"/>
              </a:rPr>
              <a:t>20x / 0.75 NA: resolution = 407nm, so 1 Airy unit = </a:t>
            </a:r>
            <a:r>
              <a:rPr lang="en-US" dirty="0" smtClean="0">
                <a:cs typeface="Arial" charset="0"/>
              </a:rPr>
              <a:t>16 </a:t>
            </a:r>
            <a:r>
              <a:rPr lang="en-US" dirty="0">
                <a:latin typeface="Symbol" pitchFamily="18" charset="2"/>
                <a:cs typeface="Arial" charset="0"/>
              </a:rPr>
              <a:t>m</a:t>
            </a:r>
            <a:r>
              <a:rPr lang="en-US" dirty="0">
                <a:cs typeface="Arial" charset="0"/>
              </a:rPr>
              <a:t>m</a:t>
            </a:r>
          </a:p>
          <a:p>
            <a:pPr lvl="1">
              <a:spcAft>
                <a:spcPts val="600"/>
              </a:spcAft>
            </a:pPr>
            <a:r>
              <a:rPr lang="en-US" dirty="0">
                <a:cs typeface="Arial" charset="0"/>
              </a:rPr>
              <a:t>10x / 0.45 NA: resolution = 678nm, so 1 Airy unit = </a:t>
            </a:r>
            <a:r>
              <a:rPr lang="en-US" dirty="0" smtClean="0">
                <a:cs typeface="Arial" charset="0"/>
              </a:rPr>
              <a:t>14 </a:t>
            </a:r>
            <a:r>
              <a:rPr lang="en-US" dirty="0">
                <a:latin typeface="Symbol" pitchFamily="18" charset="2"/>
                <a:cs typeface="Arial" charset="0"/>
              </a:rPr>
              <a:t>m</a:t>
            </a:r>
            <a:r>
              <a:rPr lang="en-US" dirty="0">
                <a:cs typeface="Arial" charset="0"/>
              </a:rPr>
              <a:t>m</a:t>
            </a:r>
          </a:p>
          <a:p>
            <a:pPr lvl="1"/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Light sources</a:t>
            </a:r>
          </a:p>
        </p:txBody>
      </p:sp>
      <p:sp>
        <p:nvSpPr>
          <p:cNvPr id="135173" name="Freeform 5"/>
          <p:cNvSpPr>
            <a:spLocks/>
          </p:cNvSpPr>
          <p:nvPr/>
        </p:nvSpPr>
        <p:spPr bwMode="auto">
          <a:xfrm>
            <a:off x="5026025" y="4195763"/>
            <a:ext cx="21336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5174" name="Oval 6"/>
          <p:cNvSpPr>
            <a:spLocks noChangeArrowheads="1"/>
          </p:cNvSpPr>
          <p:nvPr/>
        </p:nvSpPr>
        <p:spPr bwMode="auto">
          <a:xfrm>
            <a:off x="5788025" y="5110163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5" name="Text Box 7"/>
          <p:cNvSpPr txBox="1">
            <a:spLocks noChangeArrowheads="1"/>
          </p:cNvSpPr>
          <p:nvPr/>
        </p:nvSpPr>
        <p:spPr bwMode="auto">
          <a:xfrm>
            <a:off x="7304088" y="5249863"/>
            <a:ext cx="8715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Sample</a:t>
            </a:r>
          </a:p>
        </p:txBody>
      </p:sp>
      <p:sp>
        <p:nvSpPr>
          <p:cNvPr id="135176" name="Text Box 8"/>
          <p:cNvSpPr txBox="1">
            <a:spLocks noChangeArrowheads="1"/>
          </p:cNvSpPr>
          <p:nvPr/>
        </p:nvSpPr>
        <p:spPr bwMode="auto">
          <a:xfrm>
            <a:off x="7304088" y="4414838"/>
            <a:ext cx="14589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Objective lens</a:t>
            </a:r>
          </a:p>
        </p:txBody>
      </p:sp>
      <p:sp>
        <p:nvSpPr>
          <p:cNvPr id="135177" name="Line 9"/>
          <p:cNvSpPr>
            <a:spLocks noChangeShapeType="1"/>
          </p:cNvSpPr>
          <p:nvPr/>
        </p:nvSpPr>
        <p:spPr bwMode="auto">
          <a:xfrm>
            <a:off x="5788025" y="3890963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78" name="Line 10"/>
          <p:cNvSpPr>
            <a:spLocks noChangeShapeType="1"/>
          </p:cNvSpPr>
          <p:nvPr/>
        </p:nvSpPr>
        <p:spPr bwMode="auto">
          <a:xfrm>
            <a:off x="5483225" y="4195763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79" name="Line 11"/>
          <p:cNvSpPr>
            <a:spLocks noChangeShapeType="1"/>
          </p:cNvSpPr>
          <p:nvPr/>
        </p:nvSpPr>
        <p:spPr bwMode="auto">
          <a:xfrm>
            <a:off x="6397625" y="3281363"/>
            <a:ext cx="0" cy="1143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0" name="Line 12"/>
          <p:cNvSpPr>
            <a:spLocks noChangeShapeType="1"/>
          </p:cNvSpPr>
          <p:nvPr/>
        </p:nvSpPr>
        <p:spPr bwMode="auto">
          <a:xfrm>
            <a:off x="6092825" y="3586163"/>
            <a:ext cx="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1" name="Line 13"/>
          <p:cNvSpPr>
            <a:spLocks noChangeShapeType="1"/>
          </p:cNvSpPr>
          <p:nvPr/>
        </p:nvSpPr>
        <p:spPr bwMode="auto">
          <a:xfrm>
            <a:off x="6702425" y="2976563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2" name="Line 14"/>
          <p:cNvSpPr>
            <a:spLocks noChangeShapeType="1"/>
          </p:cNvSpPr>
          <p:nvPr/>
        </p:nvSpPr>
        <p:spPr bwMode="auto">
          <a:xfrm>
            <a:off x="6092825" y="4424363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3" name="Line 15"/>
          <p:cNvSpPr>
            <a:spLocks noChangeShapeType="1"/>
          </p:cNvSpPr>
          <p:nvPr/>
        </p:nvSpPr>
        <p:spPr bwMode="auto">
          <a:xfrm>
            <a:off x="5788025" y="4424363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4" name="Line 16"/>
          <p:cNvSpPr>
            <a:spLocks noChangeShapeType="1"/>
          </p:cNvSpPr>
          <p:nvPr/>
        </p:nvSpPr>
        <p:spPr bwMode="auto">
          <a:xfrm>
            <a:off x="5483225" y="4424363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5" name="Line 17"/>
          <p:cNvSpPr>
            <a:spLocks noChangeShapeType="1"/>
          </p:cNvSpPr>
          <p:nvPr/>
        </p:nvSpPr>
        <p:spPr bwMode="auto">
          <a:xfrm flipH="1">
            <a:off x="6092825" y="4424363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6" name="Line 18"/>
          <p:cNvSpPr>
            <a:spLocks noChangeShapeType="1"/>
          </p:cNvSpPr>
          <p:nvPr/>
        </p:nvSpPr>
        <p:spPr bwMode="auto">
          <a:xfrm flipH="1">
            <a:off x="6092825" y="4424363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7" name="Text Box 19"/>
          <p:cNvSpPr txBox="1">
            <a:spLocks noChangeArrowheads="1"/>
          </p:cNvSpPr>
          <p:nvPr/>
        </p:nvSpPr>
        <p:spPr bwMode="auto">
          <a:xfrm>
            <a:off x="7213600" y="2566988"/>
            <a:ext cx="1492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Excitation light</a:t>
            </a:r>
          </a:p>
        </p:txBody>
      </p:sp>
      <p:sp>
        <p:nvSpPr>
          <p:cNvPr id="135199" name="Line 31"/>
          <p:cNvSpPr>
            <a:spLocks noChangeShapeType="1"/>
          </p:cNvSpPr>
          <p:nvPr/>
        </p:nvSpPr>
        <p:spPr bwMode="auto">
          <a:xfrm>
            <a:off x="5634038" y="5414963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201" name="Line 33"/>
          <p:cNvSpPr>
            <a:spLocks noChangeShapeType="1"/>
          </p:cNvSpPr>
          <p:nvPr/>
        </p:nvSpPr>
        <p:spPr bwMode="auto">
          <a:xfrm rot="18900000" flipV="1">
            <a:off x="5083175" y="3597275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202" name="Line 34"/>
          <p:cNvSpPr>
            <a:spLocks noChangeShapeType="1"/>
          </p:cNvSpPr>
          <p:nvPr/>
        </p:nvSpPr>
        <p:spPr bwMode="auto">
          <a:xfrm>
            <a:off x="5470525" y="4195763"/>
            <a:ext cx="30829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203" name="Line 35"/>
          <p:cNvSpPr>
            <a:spLocks noChangeShapeType="1"/>
          </p:cNvSpPr>
          <p:nvPr/>
        </p:nvSpPr>
        <p:spPr bwMode="auto">
          <a:xfrm>
            <a:off x="5775325" y="3890963"/>
            <a:ext cx="2778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204" name="Line 36"/>
          <p:cNvSpPr>
            <a:spLocks noChangeShapeType="1"/>
          </p:cNvSpPr>
          <p:nvPr/>
        </p:nvSpPr>
        <p:spPr bwMode="auto">
          <a:xfrm>
            <a:off x="6080125" y="3586163"/>
            <a:ext cx="24733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205" name="Line 37"/>
          <p:cNvSpPr>
            <a:spLocks noChangeShapeType="1"/>
          </p:cNvSpPr>
          <p:nvPr/>
        </p:nvSpPr>
        <p:spPr bwMode="auto">
          <a:xfrm>
            <a:off x="6384925" y="3281363"/>
            <a:ext cx="2168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206" name="Line 38"/>
          <p:cNvSpPr>
            <a:spLocks noChangeShapeType="1"/>
          </p:cNvSpPr>
          <p:nvPr/>
        </p:nvSpPr>
        <p:spPr bwMode="auto">
          <a:xfrm>
            <a:off x="6689725" y="2976563"/>
            <a:ext cx="18637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207" name="Text Box 39"/>
          <p:cNvSpPr txBox="1">
            <a:spLocks noChangeArrowheads="1"/>
          </p:cNvSpPr>
          <p:nvPr/>
        </p:nvSpPr>
        <p:spPr bwMode="auto">
          <a:xfrm>
            <a:off x="306388" y="1570038"/>
            <a:ext cx="5064125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Excitation light must be focused to a</a:t>
            </a:r>
            <a:br>
              <a:rPr lang="en-US" sz="2400"/>
            </a:br>
            <a:r>
              <a:rPr lang="en-US" sz="2400"/>
              <a:t>diffraction limited spot</a:t>
            </a:r>
          </a:p>
        </p:txBody>
      </p:sp>
      <p:sp>
        <p:nvSpPr>
          <p:cNvPr id="135208" name="Text Box 40"/>
          <p:cNvSpPr txBox="1">
            <a:spLocks noChangeArrowheads="1"/>
          </p:cNvSpPr>
          <p:nvPr/>
        </p:nvSpPr>
        <p:spPr bwMode="auto">
          <a:xfrm>
            <a:off x="322263" y="2670175"/>
            <a:ext cx="4559300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Could be done with an arc lamp</a:t>
            </a:r>
            <a:br>
              <a:rPr lang="en-US" sz="2400"/>
            </a:br>
            <a:r>
              <a:rPr lang="en-US" sz="2400"/>
              <a:t>and pinhole – but very inefficient</a:t>
            </a:r>
          </a:p>
        </p:txBody>
      </p:sp>
      <p:sp>
        <p:nvSpPr>
          <p:cNvPr id="135209" name="Text Box 41"/>
          <p:cNvSpPr txBox="1">
            <a:spLocks noChangeArrowheads="1"/>
          </p:cNvSpPr>
          <p:nvPr/>
        </p:nvSpPr>
        <p:spPr bwMode="auto">
          <a:xfrm>
            <a:off x="322263" y="4035425"/>
            <a:ext cx="3506787" cy="1187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Enter the laser: </a:t>
            </a:r>
          </a:p>
          <a:p>
            <a:r>
              <a:rPr lang="en-US" sz="2400"/>
              <a:t>Perfectly collimated and </a:t>
            </a:r>
            <a:br>
              <a:rPr lang="en-US" sz="2400"/>
            </a:br>
            <a:r>
              <a:rPr lang="en-US" sz="2400"/>
              <a:t>high power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Freeform 2"/>
          <p:cNvSpPr>
            <a:spLocks/>
          </p:cNvSpPr>
          <p:nvPr/>
        </p:nvSpPr>
        <p:spPr bwMode="auto">
          <a:xfrm>
            <a:off x="2230438" y="3729038"/>
            <a:ext cx="21336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0771" name="Oval 3"/>
          <p:cNvSpPr>
            <a:spLocks noChangeArrowheads="1"/>
          </p:cNvSpPr>
          <p:nvPr/>
        </p:nvSpPr>
        <p:spPr bwMode="auto">
          <a:xfrm>
            <a:off x="2992438" y="4643438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0772" name="Text Box 4"/>
          <p:cNvSpPr txBox="1">
            <a:spLocks noChangeArrowheads="1"/>
          </p:cNvSpPr>
          <p:nvPr/>
        </p:nvSpPr>
        <p:spPr bwMode="auto">
          <a:xfrm>
            <a:off x="3541713" y="395288"/>
            <a:ext cx="16700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</a:rPr>
              <a:t>Scanning</a:t>
            </a:r>
            <a:endParaRPr lang="en-US" altLang="en-US" sz="2800" u="sng">
              <a:solidFill>
                <a:schemeClr val="tx2"/>
              </a:solidFill>
            </a:endParaRPr>
          </a:p>
        </p:txBody>
      </p: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1004888" y="4643438"/>
            <a:ext cx="8715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Sample</a:t>
            </a:r>
          </a:p>
        </p:txBody>
      </p:sp>
      <p:sp>
        <p:nvSpPr>
          <p:cNvPr id="160774" name="Text Box 6"/>
          <p:cNvSpPr txBox="1">
            <a:spLocks noChangeArrowheads="1"/>
          </p:cNvSpPr>
          <p:nvPr/>
        </p:nvSpPr>
        <p:spPr bwMode="auto">
          <a:xfrm>
            <a:off x="509588" y="3865563"/>
            <a:ext cx="14589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Objective lens</a:t>
            </a:r>
          </a:p>
        </p:txBody>
      </p:sp>
      <p:sp>
        <p:nvSpPr>
          <p:cNvPr id="160775" name="Line 7"/>
          <p:cNvSpPr>
            <a:spLocks noChangeShapeType="1"/>
          </p:cNvSpPr>
          <p:nvPr/>
        </p:nvSpPr>
        <p:spPr bwMode="auto">
          <a:xfrm>
            <a:off x="2992438" y="2519363"/>
            <a:ext cx="0" cy="14382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6" name="Line 8"/>
          <p:cNvSpPr>
            <a:spLocks noChangeShapeType="1"/>
          </p:cNvSpPr>
          <p:nvPr/>
        </p:nvSpPr>
        <p:spPr bwMode="auto">
          <a:xfrm>
            <a:off x="2687638" y="2519363"/>
            <a:ext cx="0" cy="14382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7" name="Line 9"/>
          <p:cNvSpPr>
            <a:spLocks noChangeShapeType="1"/>
          </p:cNvSpPr>
          <p:nvPr/>
        </p:nvSpPr>
        <p:spPr bwMode="auto">
          <a:xfrm>
            <a:off x="3602038" y="2519363"/>
            <a:ext cx="0" cy="14382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8" name="Line 10"/>
          <p:cNvSpPr>
            <a:spLocks noChangeShapeType="1"/>
          </p:cNvSpPr>
          <p:nvPr/>
        </p:nvSpPr>
        <p:spPr bwMode="auto">
          <a:xfrm>
            <a:off x="3297238" y="2519363"/>
            <a:ext cx="0" cy="14382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9" name="Line 11"/>
          <p:cNvSpPr>
            <a:spLocks noChangeShapeType="1"/>
          </p:cNvSpPr>
          <p:nvPr/>
        </p:nvSpPr>
        <p:spPr bwMode="auto">
          <a:xfrm>
            <a:off x="3906838" y="2509838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80" name="Line 12"/>
          <p:cNvSpPr>
            <a:spLocks noChangeShapeType="1"/>
          </p:cNvSpPr>
          <p:nvPr/>
        </p:nvSpPr>
        <p:spPr bwMode="auto">
          <a:xfrm>
            <a:off x="3297238" y="3957638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81" name="Line 13"/>
          <p:cNvSpPr>
            <a:spLocks noChangeShapeType="1"/>
          </p:cNvSpPr>
          <p:nvPr/>
        </p:nvSpPr>
        <p:spPr bwMode="auto">
          <a:xfrm>
            <a:off x="2992438" y="395763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82" name="Line 14"/>
          <p:cNvSpPr>
            <a:spLocks noChangeShapeType="1"/>
          </p:cNvSpPr>
          <p:nvPr/>
        </p:nvSpPr>
        <p:spPr bwMode="auto">
          <a:xfrm>
            <a:off x="2687638" y="395763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83" name="Line 15"/>
          <p:cNvSpPr>
            <a:spLocks noChangeShapeType="1"/>
          </p:cNvSpPr>
          <p:nvPr/>
        </p:nvSpPr>
        <p:spPr bwMode="auto">
          <a:xfrm flipH="1">
            <a:off x="3297238" y="395763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84" name="Line 16"/>
          <p:cNvSpPr>
            <a:spLocks noChangeShapeType="1"/>
          </p:cNvSpPr>
          <p:nvPr/>
        </p:nvSpPr>
        <p:spPr bwMode="auto">
          <a:xfrm flipH="1">
            <a:off x="3297238" y="395763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801" name="Line 33"/>
          <p:cNvSpPr>
            <a:spLocks noChangeShapeType="1"/>
          </p:cNvSpPr>
          <p:nvPr/>
        </p:nvSpPr>
        <p:spPr bwMode="auto">
          <a:xfrm>
            <a:off x="2838450" y="4948238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60859" name="Group 91"/>
          <p:cNvGrpSpPr>
            <a:grpSpLocks/>
          </p:cNvGrpSpPr>
          <p:nvPr/>
        </p:nvGrpSpPr>
        <p:grpSpPr bwMode="auto">
          <a:xfrm>
            <a:off x="2557463" y="2519363"/>
            <a:ext cx="1371600" cy="2427287"/>
            <a:chOff x="3932" y="2495"/>
            <a:chExt cx="864" cy="1529"/>
          </a:xfrm>
        </p:grpSpPr>
        <p:sp>
          <p:nvSpPr>
            <p:cNvPr id="160821" name="Line 53"/>
            <p:cNvSpPr>
              <a:spLocks noChangeShapeType="1"/>
            </p:cNvSpPr>
            <p:nvPr/>
          </p:nvSpPr>
          <p:spPr bwMode="auto">
            <a:xfrm>
              <a:off x="4123" y="2495"/>
              <a:ext cx="97" cy="90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2" name="Line 54"/>
            <p:cNvSpPr>
              <a:spLocks noChangeShapeType="1"/>
            </p:cNvSpPr>
            <p:nvPr/>
          </p:nvSpPr>
          <p:spPr bwMode="auto">
            <a:xfrm>
              <a:off x="3932" y="2495"/>
              <a:ext cx="96" cy="90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3" name="Line 55"/>
            <p:cNvSpPr>
              <a:spLocks noChangeShapeType="1"/>
            </p:cNvSpPr>
            <p:nvPr/>
          </p:nvSpPr>
          <p:spPr bwMode="auto">
            <a:xfrm>
              <a:off x="4505" y="2495"/>
              <a:ext cx="99" cy="90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4" name="Line 56"/>
            <p:cNvSpPr>
              <a:spLocks noChangeShapeType="1"/>
            </p:cNvSpPr>
            <p:nvPr/>
          </p:nvSpPr>
          <p:spPr bwMode="auto">
            <a:xfrm>
              <a:off x="4314" y="2495"/>
              <a:ext cx="98" cy="90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5" name="Line 57"/>
            <p:cNvSpPr>
              <a:spLocks noChangeShapeType="1"/>
            </p:cNvSpPr>
            <p:nvPr/>
          </p:nvSpPr>
          <p:spPr bwMode="auto">
            <a:xfrm>
              <a:off x="4697" y="2495"/>
              <a:ext cx="99" cy="90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6" name="Line 58"/>
            <p:cNvSpPr>
              <a:spLocks noChangeShapeType="1"/>
            </p:cNvSpPr>
            <p:nvPr/>
          </p:nvSpPr>
          <p:spPr bwMode="auto">
            <a:xfrm>
              <a:off x="4412" y="3400"/>
              <a:ext cx="46" cy="62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7" name="Line 59"/>
            <p:cNvSpPr>
              <a:spLocks noChangeShapeType="1"/>
            </p:cNvSpPr>
            <p:nvPr/>
          </p:nvSpPr>
          <p:spPr bwMode="auto">
            <a:xfrm>
              <a:off x="4220" y="3400"/>
              <a:ext cx="238" cy="62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8" name="Line 60"/>
            <p:cNvSpPr>
              <a:spLocks noChangeShapeType="1"/>
            </p:cNvSpPr>
            <p:nvPr/>
          </p:nvSpPr>
          <p:spPr bwMode="auto">
            <a:xfrm>
              <a:off x="4028" y="3400"/>
              <a:ext cx="430" cy="62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9" name="Line 61"/>
            <p:cNvSpPr>
              <a:spLocks noChangeShapeType="1"/>
            </p:cNvSpPr>
            <p:nvPr/>
          </p:nvSpPr>
          <p:spPr bwMode="auto">
            <a:xfrm flipH="1">
              <a:off x="4458" y="3400"/>
              <a:ext cx="146" cy="62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30" name="Line 62"/>
            <p:cNvSpPr>
              <a:spLocks noChangeShapeType="1"/>
            </p:cNvSpPr>
            <p:nvPr/>
          </p:nvSpPr>
          <p:spPr bwMode="auto">
            <a:xfrm flipH="1">
              <a:off x="4458" y="3400"/>
              <a:ext cx="338" cy="62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0858" name="Group 90"/>
          <p:cNvGrpSpPr>
            <a:grpSpLocks/>
          </p:cNvGrpSpPr>
          <p:nvPr/>
        </p:nvGrpSpPr>
        <p:grpSpPr bwMode="auto">
          <a:xfrm>
            <a:off x="2709863" y="2519363"/>
            <a:ext cx="1290637" cy="2428875"/>
            <a:chOff x="585" y="1108"/>
            <a:chExt cx="813" cy="1530"/>
          </a:xfrm>
        </p:grpSpPr>
        <p:sp>
          <p:nvSpPr>
            <p:cNvPr id="160847" name="Line 79"/>
            <p:cNvSpPr>
              <a:spLocks noChangeShapeType="1"/>
            </p:cNvSpPr>
            <p:nvPr/>
          </p:nvSpPr>
          <p:spPr bwMode="auto">
            <a:xfrm flipH="1">
              <a:off x="778" y="1108"/>
              <a:ext cx="46" cy="9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48" name="Line 80"/>
            <p:cNvSpPr>
              <a:spLocks noChangeShapeType="1"/>
            </p:cNvSpPr>
            <p:nvPr/>
          </p:nvSpPr>
          <p:spPr bwMode="auto">
            <a:xfrm flipH="1">
              <a:off x="585" y="1108"/>
              <a:ext cx="48" cy="90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49" name="Line 81"/>
            <p:cNvSpPr>
              <a:spLocks noChangeShapeType="1"/>
            </p:cNvSpPr>
            <p:nvPr/>
          </p:nvSpPr>
          <p:spPr bwMode="auto">
            <a:xfrm flipH="1">
              <a:off x="1162" y="1108"/>
              <a:ext cx="45" cy="9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50" name="Line 82"/>
            <p:cNvSpPr>
              <a:spLocks noChangeShapeType="1"/>
            </p:cNvSpPr>
            <p:nvPr/>
          </p:nvSpPr>
          <p:spPr bwMode="auto">
            <a:xfrm flipH="1">
              <a:off x="970" y="1108"/>
              <a:ext cx="46" cy="9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51" name="Line 83"/>
            <p:cNvSpPr>
              <a:spLocks noChangeShapeType="1"/>
            </p:cNvSpPr>
            <p:nvPr/>
          </p:nvSpPr>
          <p:spPr bwMode="auto">
            <a:xfrm flipH="1">
              <a:off x="1354" y="1108"/>
              <a:ext cx="44" cy="9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52" name="Line 84"/>
            <p:cNvSpPr>
              <a:spLocks noChangeShapeType="1"/>
            </p:cNvSpPr>
            <p:nvPr/>
          </p:nvSpPr>
          <p:spPr bwMode="auto">
            <a:xfrm flipH="1">
              <a:off x="920" y="2017"/>
              <a:ext cx="50" cy="62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53" name="Line 85"/>
            <p:cNvSpPr>
              <a:spLocks noChangeShapeType="1"/>
            </p:cNvSpPr>
            <p:nvPr/>
          </p:nvSpPr>
          <p:spPr bwMode="auto">
            <a:xfrm>
              <a:off x="778" y="2017"/>
              <a:ext cx="142" cy="62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54" name="Line 86"/>
            <p:cNvSpPr>
              <a:spLocks noChangeShapeType="1"/>
            </p:cNvSpPr>
            <p:nvPr/>
          </p:nvSpPr>
          <p:spPr bwMode="auto">
            <a:xfrm>
              <a:off x="586" y="2017"/>
              <a:ext cx="334" cy="62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55" name="Line 87"/>
            <p:cNvSpPr>
              <a:spLocks noChangeShapeType="1"/>
            </p:cNvSpPr>
            <p:nvPr/>
          </p:nvSpPr>
          <p:spPr bwMode="auto">
            <a:xfrm flipH="1">
              <a:off x="920" y="2017"/>
              <a:ext cx="242" cy="62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56" name="Line 88"/>
            <p:cNvSpPr>
              <a:spLocks noChangeShapeType="1"/>
            </p:cNvSpPr>
            <p:nvPr/>
          </p:nvSpPr>
          <p:spPr bwMode="auto">
            <a:xfrm flipH="1">
              <a:off x="920" y="2017"/>
              <a:ext cx="434" cy="62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0860" name="Text Box 92"/>
          <p:cNvSpPr txBox="1">
            <a:spLocks noChangeArrowheads="1"/>
          </p:cNvSpPr>
          <p:nvPr/>
        </p:nvSpPr>
        <p:spPr bwMode="auto">
          <a:xfrm>
            <a:off x="4935538" y="2214563"/>
            <a:ext cx="3582987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/>
              <a:t>Changing entrance angle of illumination moves illumination spot on sample</a:t>
            </a:r>
          </a:p>
        </p:txBody>
      </p:sp>
      <p:sp>
        <p:nvSpPr>
          <p:cNvPr id="160861" name="Text Box 93"/>
          <p:cNvSpPr txBox="1">
            <a:spLocks noChangeArrowheads="1"/>
          </p:cNvSpPr>
          <p:nvPr/>
        </p:nvSpPr>
        <p:spPr bwMode="auto">
          <a:xfrm>
            <a:off x="4951413" y="4340225"/>
            <a:ext cx="3582987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/>
              <a:t>The emission spot moves, so we have to make sure pinhole is coincident with 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0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0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5" grpId="0" animBg="1"/>
      <p:bldP spid="160776" grpId="0" animBg="1"/>
      <p:bldP spid="160777" grpId="0" animBg="1"/>
      <p:bldP spid="160778" grpId="0" animBg="1"/>
      <p:bldP spid="160779" grpId="0" animBg="1"/>
      <p:bldP spid="160780" grpId="0" animBg="1"/>
      <p:bldP spid="160781" grpId="0" animBg="1"/>
      <p:bldP spid="160782" grpId="0" animBg="1"/>
      <p:bldP spid="160783" grpId="0" animBg="1"/>
      <p:bldP spid="160784" grpId="0" animBg="1"/>
      <p:bldP spid="1608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21" name="Oval 5"/>
          <p:cNvSpPr>
            <a:spLocks noChangeArrowheads="1"/>
          </p:cNvSpPr>
          <p:nvPr/>
        </p:nvSpPr>
        <p:spPr bwMode="auto">
          <a:xfrm>
            <a:off x="3281363" y="5781675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2822" name="Text Box 6"/>
          <p:cNvSpPr txBox="1">
            <a:spLocks noChangeArrowheads="1"/>
          </p:cNvSpPr>
          <p:nvPr/>
        </p:nvSpPr>
        <p:spPr bwMode="auto">
          <a:xfrm>
            <a:off x="2625725" y="395288"/>
            <a:ext cx="35115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</a:rPr>
              <a:t>Confocal optical path</a:t>
            </a:r>
            <a:endParaRPr lang="en-US" altLang="en-US" sz="2800" u="sng">
              <a:solidFill>
                <a:schemeClr val="tx2"/>
              </a:solidFill>
            </a:endParaRPr>
          </a:p>
        </p:txBody>
      </p:sp>
      <p:sp>
        <p:nvSpPr>
          <p:cNvPr id="162851" name="Line 35"/>
          <p:cNvSpPr>
            <a:spLocks noChangeShapeType="1"/>
          </p:cNvSpPr>
          <p:nvPr/>
        </p:nvSpPr>
        <p:spPr bwMode="auto">
          <a:xfrm>
            <a:off x="3127375" y="6086475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69" name="Freeform 53"/>
          <p:cNvSpPr>
            <a:spLocks/>
          </p:cNvSpPr>
          <p:nvPr/>
        </p:nvSpPr>
        <p:spPr bwMode="auto">
          <a:xfrm>
            <a:off x="2751138" y="5249863"/>
            <a:ext cx="167005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2870" name="Text Box 54"/>
          <p:cNvSpPr txBox="1">
            <a:spLocks noChangeArrowheads="1"/>
          </p:cNvSpPr>
          <p:nvPr/>
        </p:nvSpPr>
        <p:spPr bwMode="auto">
          <a:xfrm>
            <a:off x="1671638" y="5233988"/>
            <a:ext cx="103028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Objective</a:t>
            </a:r>
          </a:p>
        </p:txBody>
      </p:sp>
      <p:sp>
        <p:nvSpPr>
          <p:cNvPr id="162871" name="Freeform 55"/>
          <p:cNvSpPr>
            <a:spLocks/>
          </p:cNvSpPr>
          <p:nvPr/>
        </p:nvSpPr>
        <p:spPr bwMode="auto">
          <a:xfrm>
            <a:off x="3054350" y="3656013"/>
            <a:ext cx="1062038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2872" name="Freeform 56"/>
          <p:cNvSpPr>
            <a:spLocks/>
          </p:cNvSpPr>
          <p:nvPr/>
        </p:nvSpPr>
        <p:spPr bwMode="auto">
          <a:xfrm rot="10800000">
            <a:off x="3054350" y="3959225"/>
            <a:ext cx="1062038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2873" name="Rectangle 57"/>
          <p:cNvSpPr>
            <a:spLocks noChangeArrowheads="1"/>
          </p:cNvSpPr>
          <p:nvPr/>
        </p:nvSpPr>
        <p:spPr bwMode="auto">
          <a:xfrm rot="-24222327">
            <a:off x="3130550" y="2214563"/>
            <a:ext cx="682625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2877" name="Freeform 61"/>
          <p:cNvSpPr>
            <a:spLocks/>
          </p:cNvSpPr>
          <p:nvPr/>
        </p:nvSpPr>
        <p:spPr bwMode="auto">
          <a:xfrm rot="5400000">
            <a:off x="2827337" y="2333626"/>
            <a:ext cx="74613" cy="531812"/>
          </a:xfrm>
          <a:custGeom>
            <a:avLst/>
            <a:gdLst/>
            <a:ahLst/>
            <a:cxnLst>
              <a:cxn ang="0">
                <a:pos x="95" y="0"/>
              </a:cxn>
              <a:cxn ang="0">
                <a:pos x="0" y="143"/>
              </a:cxn>
              <a:cxn ang="0">
                <a:pos x="95" y="287"/>
              </a:cxn>
            </a:cxnLst>
            <a:rect l="0" t="0" r="r" b="b"/>
            <a:pathLst>
              <a:path w="95" h="287">
                <a:moveTo>
                  <a:pt x="95" y="0"/>
                </a:moveTo>
                <a:cubicBezTo>
                  <a:pt x="47" y="47"/>
                  <a:pt x="0" y="95"/>
                  <a:pt x="0" y="143"/>
                </a:cubicBezTo>
                <a:cubicBezTo>
                  <a:pt x="0" y="191"/>
                  <a:pt x="47" y="239"/>
                  <a:pt x="95" y="287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81" name="Freeform 65"/>
          <p:cNvSpPr>
            <a:spLocks/>
          </p:cNvSpPr>
          <p:nvPr/>
        </p:nvSpPr>
        <p:spPr bwMode="auto">
          <a:xfrm>
            <a:off x="2827338" y="2409825"/>
            <a:ext cx="74612" cy="4556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7" y="144"/>
              </a:cxn>
              <a:cxn ang="0">
                <a:pos x="0" y="287"/>
              </a:cxn>
            </a:cxnLst>
            <a:rect l="0" t="0" r="r" b="b"/>
            <a:pathLst>
              <a:path w="47" h="287">
                <a:moveTo>
                  <a:pt x="0" y="0"/>
                </a:moveTo>
                <a:cubicBezTo>
                  <a:pt x="23" y="48"/>
                  <a:pt x="47" y="96"/>
                  <a:pt x="47" y="144"/>
                </a:cubicBezTo>
                <a:cubicBezTo>
                  <a:pt x="47" y="192"/>
                  <a:pt x="23" y="239"/>
                  <a:pt x="0" y="287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82" name="Text Box 66"/>
          <p:cNvSpPr txBox="1">
            <a:spLocks noChangeArrowheads="1"/>
          </p:cNvSpPr>
          <p:nvPr/>
        </p:nvSpPr>
        <p:spPr bwMode="auto">
          <a:xfrm>
            <a:off x="2389188" y="2333625"/>
            <a:ext cx="2857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62883" name="Text Box 67"/>
          <p:cNvSpPr txBox="1">
            <a:spLocks noChangeArrowheads="1"/>
          </p:cNvSpPr>
          <p:nvPr/>
        </p:nvSpPr>
        <p:spPr bwMode="auto">
          <a:xfrm>
            <a:off x="2751138" y="2789238"/>
            <a:ext cx="2857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162884" name="Line 68"/>
          <p:cNvSpPr>
            <a:spLocks noChangeShapeType="1"/>
          </p:cNvSpPr>
          <p:nvPr/>
        </p:nvSpPr>
        <p:spPr bwMode="auto">
          <a:xfrm flipV="1">
            <a:off x="3586163" y="2517775"/>
            <a:ext cx="0" cy="3567113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85" name="Text Box 69"/>
          <p:cNvSpPr txBox="1">
            <a:spLocks noChangeArrowheads="1"/>
          </p:cNvSpPr>
          <p:nvPr/>
        </p:nvSpPr>
        <p:spPr bwMode="auto">
          <a:xfrm>
            <a:off x="1695450" y="3808413"/>
            <a:ext cx="11303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Relay lens</a:t>
            </a:r>
          </a:p>
        </p:txBody>
      </p:sp>
      <p:sp>
        <p:nvSpPr>
          <p:cNvPr id="162886" name="Line 70"/>
          <p:cNvSpPr>
            <a:spLocks noChangeShapeType="1"/>
          </p:cNvSpPr>
          <p:nvPr/>
        </p:nvSpPr>
        <p:spPr bwMode="auto">
          <a:xfrm>
            <a:off x="5103813" y="2138363"/>
            <a:ext cx="684212" cy="68262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87" name="Line 71"/>
          <p:cNvSpPr>
            <a:spLocks noChangeShapeType="1"/>
          </p:cNvSpPr>
          <p:nvPr/>
        </p:nvSpPr>
        <p:spPr bwMode="auto">
          <a:xfrm>
            <a:off x="3586163" y="2517775"/>
            <a:ext cx="1897062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88" name="Line 72"/>
          <p:cNvSpPr>
            <a:spLocks noChangeShapeType="1"/>
          </p:cNvSpPr>
          <p:nvPr/>
        </p:nvSpPr>
        <p:spPr bwMode="auto">
          <a:xfrm flipV="1">
            <a:off x="5483225" y="2517775"/>
            <a:ext cx="0" cy="113823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89" name="Text Box 73"/>
          <p:cNvSpPr txBox="1">
            <a:spLocks noChangeArrowheads="1"/>
          </p:cNvSpPr>
          <p:nvPr/>
        </p:nvSpPr>
        <p:spPr bwMode="auto">
          <a:xfrm>
            <a:off x="5170488" y="3656013"/>
            <a:ext cx="6921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Laser</a:t>
            </a:r>
          </a:p>
        </p:txBody>
      </p:sp>
      <p:sp>
        <p:nvSpPr>
          <p:cNvPr id="162890" name="Line 74"/>
          <p:cNvSpPr>
            <a:spLocks noChangeShapeType="1"/>
          </p:cNvSpPr>
          <p:nvPr/>
        </p:nvSpPr>
        <p:spPr bwMode="auto">
          <a:xfrm flipV="1">
            <a:off x="3660775" y="2593975"/>
            <a:ext cx="0" cy="3490913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91" name="Line 75"/>
          <p:cNvSpPr>
            <a:spLocks noChangeShapeType="1"/>
          </p:cNvSpPr>
          <p:nvPr/>
        </p:nvSpPr>
        <p:spPr bwMode="auto">
          <a:xfrm>
            <a:off x="3660775" y="2593975"/>
            <a:ext cx="34163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92" name="Text Box 76"/>
          <p:cNvSpPr txBox="1">
            <a:spLocks noChangeArrowheads="1"/>
          </p:cNvSpPr>
          <p:nvPr/>
        </p:nvSpPr>
        <p:spPr bwMode="auto">
          <a:xfrm>
            <a:off x="1460500" y="1835150"/>
            <a:ext cx="171926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Scanning mirrors</a:t>
            </a:r>
          </a:p>
        </p:txBody>
      </p:sp>
      <p:sp>
        <p:nvSpPr>
          <p:cNvPr id="162893" name="Text Box 77"/>
          <p:cNvSpPr txBox="1">
            <a:spLocks noChangeArrowheads="1"/>
          </p:cNvSpPr>
          <p:nvPr/>
        </p:nvSpPr>
        <p:spPr bwMode="auto">
          <a:xfrm>
            <a:off x="4951413" y="1682750"/>
            <a:ext cx="91598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Dichroic</a:t>
            </a:r>
          </a:p>
        </p:txBody>
      </p:sp>
      <p:sp>
        <p:nvSpPr>
          <p:cNvPr id="162894" name="Line 78"/>
          <p:cNvSpPr>
            <a:spLocks noChangeShapeType="1"/>
          </p:cNvSpPr>
          <p:nvPr/>
        </p:nvSpPr>
        <p:spPr bwMode="auto">
          <a:xfrm>
            <a:off x="6697663" y="2136775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95" name="Line 79"/>
          <p:cNvSpPr>
            <a:spLocks noChangeShapeType="1"/>
          </p:cNvSpPr>
          <p:nvPr/>
        </p:nvSpPr>
        <p:spPr bwMode="auto">
          <a:xfrm>
            <a:off x="6697663" y="2670175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97" name="Text Box 81"/>
          <p:cNvSpPr txBox="1">
            <a:spLocks noChangeArrowheads="1"/>
          </p:cNvSpPr>
          <p:nvPr/>
        </p:nvSpPr>
        <p:spPr bwMode="auto">
          <a:xfrm>
            <a:off x="6242050" y="1682750"/>
            <a:ext cx="85883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Pinhole</a:t>
            </a:r>
          </a:p>
        </p:txBody>
      </p:sp>
      <p:grpSp>
        <p:nvGrpSpPr>
          <p:cNvPr id="162901" name="Group 85"/>
          <p:cNvGrpSpPr>
            <a:grpSpLocks/>
          </p:cNvGrpSpPr>
          <p:nvPr/>
        </p:nvGrpSpPr>
        <p:grpSpPr bwMode="auto">
          <a:xfrm rot="5400000">
            <a:off x="7303294" y="2367757"/>
            <a:ext cx="457200" cy="455612"/>
            <a:chOff x="4697" y="1347"/>
            <a:chExt cx="288" cy="287"/>
          </a:xfrm>
        </p:grpSpPr>
        <p:sp>
          <p:nvSpPr>
            <p:cNvPr id="162898" name="Line 82"/>
            <p:cNvSpPr>
              <a:spLocks noChangeShapeType="1"/>
            </p:cNvSpPr>
            <p:nvPr/>
          </p:nvSpPr>
          <p:spPr bwMode="auto">
            <a:xfrm flipH="1">
              <a:off x="4697" y="1347"/>
              <a:ext cx="144" cy="2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2899" name="Line 83"/>
            <p:cNvSpPr>
              <a:spLocks noChangeShapeType="1"/>
            </p:cNvSpPr>
            <p:nvPr/>
          </p:nvSpPr>
          <p:spPr bwMode="auto">
            <a:xfrm>
              <a:off x="4841" y="1347"/>
              <a:ext cx="143" cy="2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2900" name="Freeform 84"/>
            <p:cNvSpPr>
              <a:spLocks/>
            </p:cNvSpPr>
            <p:nvPr/>
          </p:nvSpPr>
          <p:spPr bwMode="auto">
            <a:xfrm>
              <a:off x="4698" y="1538"/>
              <a:ext cx="287" cy="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1" y="143"/>
                </a:cxn>
                <a:cxn ang="0">
                  <a:pos x="383" y="0"/>
                </a:cxn>
              </a:cxnLst>
              <a:rect l="0" t="0" r="r" b="b"/>
              <a:pathLst>
                <a:path w="383" h="143">
                  <a:moveTo>
                    <a:pt x="0" y="0"/>
                  </a:moveTo>
                  <a:cubicBezTo>
                    <a:pt x="63" y="71"/>
                    <a:pt x="127" y="143"/>
                    <a:pt x="191" y="143"/>
                  </a:cubicBezTo>
                  <a:cubicBezTo>
                    <a:pt x="255" y="143"/>
                    <a:pt x="351" y="32"/>
                    <a:pt x="383" y="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2902" name="Text Box 86"/>
          <p:cNvSpPr txBox="1">
            <a:spLocks noChangeArrowheads="1"/>
          </p:cNvSpPr>
          <p:nvPr/>
        </p:nvSpPr>
        <p:spPr bwMode="auto">
          <a:xfrm>
            <a:off x="7835900" y="2443163"/>
            <a:ext cx="9525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Detector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you get?</a:t>
            </a:r>
          </a:p>
        </p:txBody>
      </p:sp>
      <p:pic>
        <p:nvPicPr>
          <p:cNvPr id="125956" name="Picture 4"/>
          <p:cNvPicPr>
            <a:picLocks noChangeAspect="1" noChangeArrowheads="1"/>
          </p:cNvPicPr>
          <p:nvPr/>
        </p:nvPicPr>
        <p:blipFill>
          <a:blip r:embed="rId3" cstate="print"/>
          <a:srcRect b="9785"/>
          <a:stretch>
            <a:fillRect/>
          </a:stretch>
        </p:blipFill>
        <p:spPr bwMode="auto">
          <a:xfrm>
            <a:off x="2825750" y="2138363"/>
            <a:ext cx="4113213" cy="3263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use lung - 10x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460" y="1683415"/>
            <a:ext cx="5638800" cy="4191000"/>
          </a:xfrm>
          <a:prstGeom prst="rect">
            <a:avLst/>
          </a:prstGeom>
        </p:spPr>
      </p:pic>
      <p:sp>
        <p:nvSpPr>
          <p:cNvPr id="251910" name="Text Box 6"/>
          <p:cNvSpPr txBox="1">
            <a:spLocks noChangeArrowheads="1"/>
          </p:cNvSpPr>
          <p:nvPr/>
        </p:nvSpPr>
        <p:spPr bwMode="auto">
          <a:xfrm>
            <a:off x="549565" y="6159500"/>
            <a:ext cx="6375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bg1"/>
                </a:solidFill>
              </a:rPr>
              <a:t>Embryonic mouse lung; Nan Tang, Martin lab</a:t>
            </a:r>
          </a:p>
        </p:txBody>
      </p:sp>
      <p:sp>
        <p:nvSpPr>
          <p:cNvPr id="25191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goal: build 3D images of biological samples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02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Detectors  - PMTs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82750"/>
            <a:ext cx="7772400" cy="1371600"/>
          </a:xfrm>
        </p:spPr>
        <p:txBody>
          <a:bodyPr/>
          <a:lstStyle/>
          <a:p>
            <a:r>
              <a:rPr lang="en-US"/>
              <a:t>Must be fast – confocal beam spends only a few </a:t>
            </a:r>
            <a:r>
              <a:rPr lang="en-US">
                <a:latin typeface="Symbol" pitchFamily="18" charset="2"/>
              </a:rPr>
              <a:t>m</a:t>
            </a:r>
            <a:r>
              <a:rPr lang="en-US"/>
              <a:t>s on each pixel</a:t>
            </a:r>
          </a:p>
          <a:p>
            <a:pPr lvl="1"/>
            <a:r>
              <a:rPr lang="en-US"/>
              <a:t>Photomultiplier tubes</a:t>
            </a:r>
          </a:p>
        </p:txBody>
      </p:sp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3" cstate="print"/>
          <a:srcRect l="1601" t="2229" r="2766" b="6735"/>
          <a:stretch>
            <a:fillRect/>
          </a:stretch>
        </p:blipFill>
        <p:spPr bwMode="auto">
          <a:xfrm>
            <a:off x="852488" y="3276600"/>
            <a:ext cx="4554537" cy="311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43365" name="Text Box 5"/>
          <p:cNvSpPr txBox="1">
            <a:spLocks noChangeArrowheads="1"/>
          </p:cNvSpPr>
          <p:nvPr/>
        </p:nvSpPr>
        <p:spPr bwMode="auto">
          <a:xfrm>
            <a:off x="6013450" y="3276601"/>
            <a:ext cx="2732088" cy="28623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Pulse width for single </a:t>
            </a:r>
            <a:r>
              <a:rPr lang="en-US" sz="2400" dirty="0" smtClean="0"/>
              <a:t>photon</a:t>
            </a:r>
            <a:br>
              <a:rPr lang="en-US" sz="2400" dirty="0" smtClean="0"/>
            </a:br>
            <a:r>
              <a:rPr lang="en-US" sz="2400" dirty="0" smtClean="0"/>
              <a:t> </a:t>
            </a:r>
            <a:r>
              <a:rPr lang="en-US" sz="2400" dirty="0"/>
              <a:t>~ 10-100ns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Very linear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Very high </a:t>
            </a:r>
            <a:r>
              <a:rPr lang="en-US" sz="2400" dirty="0" smtClean="0"/>
              <a:t>gain</a:t>
            </a:r>
          </a:p>
          <a:p>
            <a:pPr>
              <a:spcBef>
                <a:spcPct val="50000"/>
              </a:spcBef>
            </a:pPr>
            <a:r>
              <a:rPr lang="en-US" sz="2400" dirty="0" smtClean="0"/>
              <a:t>~ 0 read noise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Detectors  - PMTs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Peak QE for standard PMT: ~30%</a:t>
            </a:r>
          </a:p>
          <a:p>
            <a:r>
              <a:rPr lang="en-US" dirty="0" smtClean="0"/>
              <a:t>Front-illuminated CCD: ~60%</a:t>
            </a:r>
          </a:p>
          <a:p>
            <a:r>
              <a:rPr lang="en-US" dirty="0" smtClean="0"/>
              <a:t>Back-illuminated CCD: ~95%</a:t>
            </a:r>
          </a:p>
          <a:p>
            <a:r>
              <a:rPr lang="en-US" dirty="0" err="1" smtClean="0"/>
              <a:t>GaAsP</a:t>
            </a:r>
            <a:r>
              <a:rPr lang="en-US" dirty="0" smtClean="0"/>
              <a:t> PMTs: ~40-50%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However, </a:t>
            </a:r>
            <a:r>
              <a:rPr lang="en-US" dirty="0" err="1" smtClean="0"/>
              <a:t>GaAsP</a:t>
            </a:r>
            <a:r>
              <a:rPr lang="en-US" dirty="0" smtClean="0"/>
              <a:t> PMTs can be damaged by exposure to too much light.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Detectors - APDs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981200"/>
            <a:ext cx="3886200" cy="4114800"/>
          </a:xfrm>
        </p:spPr>
        <p:txBody>
          <a:bodyPr/>
          <a:lstStyle/>
          <a:p>
            <a:r>
              <a:rPr lang="en-US" dirty="0" smtClean="0"/>
              <a:t>Photons produce photoelectrons</a:t>
            </a:r>
          </a:p>
          <a:p>
            <a:endParaRPr lang="en-US" dirty="0" smtClean="0"/>
          </a:p>
          <a:p>
            <a:r>
              <a:rPr lang="en-US" dirty="0" smtClean="0"/>
              <a:t>Photoelectrons are amplified by collisional ejection of electrons</a:t>
            </a:r>
          </a:p>
          <a:p>
            <a:endParaRPr lang="en-US" dirty="0"/>
          </a:p>
          <a:p>
            <a:r>
              <a:rPr lang="en-US" dirty="0" smtClean="0"/>
              <a:t>Small dynamic range</a:t>
            </a:r>
            <a:endParaRPr lang="en-US" dirty="0"/>
          </a:p>
        </p:txBody>
      </p:sp>
      <p:pic>
        <p:nvPicPr>
          <p:cNvPr id="48130" name="Picture 2" descr="http://learn.hamamatsu.com/articles/images/avalanchefigu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45" y="1379835"/>
            <a:ext cx="2838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learn.hamamatsu.com/articles/images/avalanchefigur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5" y="3960265"/>
            <a:ext cx="3057525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38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981200"/>
            <a:ext cx="3886200" cy="4114800"/>
          </a:xfrm>
        </p:spPr>
        <p:txBody>
          <a:bodyPr/>
          <a:lstStyle/>
          <a:p>
            <a:r>
              <a:rPr lang="en-US" dirty="0" err="1" smtClean="0"/>
              <a:t>GaAsP</a:t>
            </a:r>
            <a:r>
              <a:rPr lang="en-US" dirty="0" smtClean="0"/>
              <a:t> photocathode bombards an APD</a:t>
            </a:r>
          </a:p>
          <a:p>
            <a:r>
              <a:rPr lang="en-US" dirty="0" smtClean="0"/>
              <a:t>Very high gain</a:t>
            </a:r>
          </a:p>
          <a:p>
            <a:r>
              <a:rPr lang="en-US" dirty="0" smtClean="0"/>
              <a:t>Excellent for single photon counting</a:t>
            </a:r>
          </a:p>
          <a:p>
            <a:r>
              <a:rPr lang="en-US" dirty="0" smtClean="0"/>
              <a:t>Damaged by excessive light</a:t>
            </a:r>
            <a:endParaRPr 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3" t="40912" r="21681" b="23972"/>
          <a:stretch/>
        </p:blipFill>
        <p:spPr bwMode="auto">
          <a:xfrm>
            <a:off x="94195" y="2442365"/>
            <a:ext cx="4152107" cy="301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41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Confocal vs. Widefield</a:t>
            </a:r>
          </a:p>
        </p:txBody>
      </p:sp>
      <p:pic>
        <p:nvPicPr>
          <p:cNvPr id="221187" name="Picture 3" descr="tccell-confocal-8bit"/>
          <p:cNvPicPr>
            <a:picLocks noChangeAspect="1" noChangeArrowheads="1"/>
          </p:cNvPicPr>
          <p:nvPr/>
        </p:nvPicPr>
        <p:blipFill>
          <a:blip r:embed="rId3" cstate="print"/>
          <a:srcRect l="24937" r="3563" b="39093"/>
          <a:stretch>
            <a:fillRect/>
          </a:stretch>
        </p:blipFill>
        <p:spPr bwMode="auto">
          <a:xfrm>
            <a:off x="0" y="1828800"/>
            <a:ext cx="4552950" cy="3879850"/>
          </a:xfrm>
          <a:prstGeom prst="rect">
            <a:avLst/>
          </a:prstGeom>
          <a:noFill/>
        </p:spPr>
      </p:pic>
      <p:pic>
        <p:nvPicPr>
          <p:cNvPr id="221188" name="Picture 4" descr="tccell-widefield-8bit"/>
          <p:cNvPicPr>
            <a:picLocks noChangeAspect="1" noChangeArrowheads="1"/>
          </p:cNvPicPr>
          <p:nvPr/>
        </p:nvPicPr>
        <p:blipFill>
          <a:blip r:embed="rId4" cstate="print"/>
          <a:srcRect l="25031" r="3937" b="39093"/>
          <a:stretch>
            <a:fillRect/>
          </a:stretch>
        </p:blipFill>
        <p:spPr bwMode="auto">
          <a:xfrm>
            <a:off x="4637088" y="1828800"/>
            <a:ext cx="4506912" cy="3865563"/>
          </a:xfrm>
          <a:prstGeom prst="rect">
            <a:avLst/>
          </a:prstGeom>
          <a:noFill/>
        </p:spPr>
      </p:pic>
      <p:sp>
        <p:nvSpPr>
          <p:cNvPr id="221189" name="Text Box 5"/>
          <p:cNvSpPr txBox="1">
            <a:spLocks noChangeArrowheads="1"/>
          </p:cNvSpPr>
          <p:nvPr/>
        </p:nvSpPr>
        <p:spPr bwMode="auto">
          <a:xfrm>
            <a:off x="1371600" y="5867400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Confocal</a:t>
            </a:r>
          </a:p>
        </p:txBody>
      </p:sp>
      <p:sp>
        <p:nvSpPr>
          <p:cNvPr id="221190" name="Text Box 6"/>
          <p:cNvSpPr txBox="1">
            <a:spLocks noChangeArrowheads="1"/>
          </p:cNvSpPr>
          <p:nvPr/>
        </p:nvSpPr>
        <p:spPr bwMode="auto">
          <a:xfrm>
            <a:off x="6019800" y="5943600"/>
            <a:ext cx="137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Widefield</a:t>
            </a:r>
          </a:p>
        </p:txBody>
      </p:sp>
      <p:sp>
        <p:nvSpPr>
          <p:cNvPr id="221191" name="Text Box 7"/>
          <p:cNvSpPr txBox="1">
            <a:spLocks noChangeArrowheads="1"/>
          </p:cNvSpPr>
          <p:nvPr/>
        </p:nvSpPr>
        <p:spPr bwMode="auto">
          <a:xfrm>
            <a:off x="304800" y="6324600"/>
            <a:ext cx="8610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Tissue culture cell with 60x / 1.4NA objective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Confocal vs. Widefield</a:t>
            </a:r>
          </a:p>
        </p:txBody>
      </p:sp>
      <p:sp>
        <p:nvSpPr>
          <p:cNvPr id="223235" name="Text Box 3"/>
          <p:cNvSpPr txBox="1">
            <a:spLocks noChangeArrowheads="1"/>
          </p:cNvSpPr>
          <p:nvPr/>
        </p:nvSpPr>
        <p:spPr bwMode="auto">
          <a:xfrm>
            <a:off x="1752600" y="5791200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Confocal</a:t>
            </a:r>
          </a:p>
        </p:txBody>
      </p:sp>
      <p:sp>
        <p:nvSpPr>
          <p:cNvPr id="223236" name="Text Box 4"/>
          <p:cNvSpPr txBox="1">
            <a:spLocks noChangeArrowheads="1"/>
          </p:cNvSpPr>
          <p:nvPr/>
        </p:nvSpPr>
        <p:spPr bwMode="auto">
          <a:xfrm>
            <a:off x="6400800" y="5791200"/>
            <a:ext cx="137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Widefield</a:t>
            </a:r>
          </a:p>
        </p:txBody>
      </p:sp>
      <p:sp>
        <p:nvSpPr>
          <p:cNvPr id="223237" name="Text Box 5"/>
          <p:cNvSpPr txBox="1">
            <a:spLocks noChangeArrowheads="1"/>
          </p:cNvSpPr>
          <p:nvPr/>
        </p:nvSpPr>
        <p:spPr bwMode="auto">
          <a:xfrm>
            <a:off x="304800" y="6324600"/>
            <a:ext cx="8610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20 </a:t>
            </a:r>
            <a:r>
              <a:rPr lang="en-US" sz="2000">
                <a:solidFill>
                  <a:schemeClr val="bg1"/>
                </a:solidFill>
                <a:latin typeface="Symbol" pitchFamily="18" charset="2"/>
              </a:rPr>
              <a:t>m</a:t>
            </a:r>
            <a:r>
              <a:rPr lang="en-US" sz="2000">
                <a:solidFill>
                  <a:schemeClr val="bg1"/>
                </a:solidFill>
              </a:rPr>
              <a:t>m rat intestine section recorded with 60x / 1.4NA objective</a:t>
            </a:r>
          </a:p>
        </p:txBody>
      </p:sp>
      <p:pic>
        <p:nvPicPr>
          <p:cNvPr id="223238" name="Picture 6" descr="confocal-8bit"/>
          <p:cNvPicPr>
            <a:picLocks noChangeAspect="1" noChangeArrowheads="1"/>
          </p:cNvPicPr>
          <p:nvPr/>
        </p:nvPicPr>
        <p:blipFill>
          <a:blip r:embed="rId3" cstate="print"/>
          <a:srcRect l="10782" t="34413" r="36749"/>
          <a:stretch>
            <a:fillRect/>
          </a:stretch>
        </p:blipFill>
        <p:spPr bwMode="auto">
          <a:xfrm>
            <a:off x="381000" y="1092200"/>
            <a:ext cx="4113213" cy="4594225"/>
          </a:xfrm>
          <a:prstGeom prst="rect">
            <a:avLst/>
          </a:prstGeom>
          <a:noFill/>
        </p:spPr>
      </p:pic>
      <p:pic>
        <p:nvPicPr>
          <p:cNvPr id="223239" name="Picture 7" descr="widefield-8bit"/>
          <p:cNvPicPr>
            <a:picLocks noChangeAspect="1" noChangeArrowheads="1"/>
          </p:cNvPicPr>
          <p:nvPr/>
        </p:nvPicPr>
        <p:blipFill>
          <a:blip r:embed="rId4" cstate="print"/>
          <a:srcRect l="1462" t="37062" r="33836"/>
          <a:stretch>
            <a:fillRect/>
          </a:stretch>
        </p:blipFill>
        <p:spPr bwMode="auto">
          <a:xfrm>
            <a:off x="4648200" y="1066800"/>
            <a:ext cx="4222750" cy="4619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3700"/>
            <a:ext cx="7772400" cy="910240"/>
          </a:xfrm>
        </p:spPr>
        <p:txBody>
          <a:bodyPr/>
          <a:lstStyle/>
          <a:p>
            <a:r>
              <a:rPr lang="en-US" dirty="0" smtClean="0"/>
              <a:t>Doing more with your photons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80830" y="1152150"/>
            <a:ext cx="6982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Spectral Detection</a:t>
            </a:r>
            <a:endParaRPr lang="en-US" sz="2400" dirty="0"/>
          </a:p>
        </p:txBody>
      </p:sp>
      <p:pic>
        <p:nvPicPr>
          <p:cNvPr id="50178" name="Picture 2" descr="http://www.nature.com/nmeth/journal/v3/n10/images/nmeth941-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062890"/>
            <a:ext cx="581025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9221" y="5705850"/>
            <a:ext cx="5545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Prism + Adjustable Slits: Leica SP microscopes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773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3700"/>
            <a:ext cx="7772400" cy="910240"/>
          </a:xfrm>
        </p:spPr>
        <p:txBody>
          <a:bodyPr/>
          <a:lstStyle/>
          <a:p>
            <a:r>
              <a:rPr lang="en-US" dirty="0" smtClean="0"/>
              <a:t>Doing more with your photons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80830" y="1152150"/>
            <a:ext cx="6982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Spectral Detection</a:t>
            </a:r>
            <a:endParaRPr lang="en-US" sz="2400" dirty="0"/>
          </a:p>
        </p:txBody>
      </p:sp>
      <p:pic>
        <p:nvPicPr>
          <p:cNvPr id="50178" name="Picture 2" descr="http://www.nature.com/nmeth/journal/v3/n10/images/nmeth941-F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14" r="25835" b="1934"/>
          <a:stretch/>
        </p:blipFill>
        <p:spPr bwMode="auto">
          <a:xfrm>
            <a:off x="1666875" y="2138785"/>
            <a:ext cx="4309182" cy="34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9221" y="5705850"/>
            <a:ext cx="4307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Prism + PMT-array: Zeiss and Nikon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4268420" y="2214680"/>
            <a:ext cx="1707637" cy="1290215"/>
          </a:xfrm>
          <a:prstGeom prst="rect">
            <a:avLst/>
          </a:prstGeom>
          <a:solidFill>
            <a:srgbClr val="DCDCD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4204278"/>
            <a:ext cx="1404057" cy="1273887"/>
          </a:xfrm>
          <a:prstGeom prst="rect">
            <a:avLst/>
          </a:prstGeom>
          <a:solidFill>
            <a:srgbClr val="DCDCD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976057" y="2138785"/>
            <a:ext cx="1707637" cy="3445586"/>
          </a:xfrm>
          <a:prstGeom prst="rect">
            <a:avLst/>
          </a:prstGeom>
          <a:solidFill>
            <a:srgbClr val="DCDCD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976057" y="3125420"/>
            <a:ext cx="645108" cy="15179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976057" y="3277820"/>
            <a:ext cx="645108" cy="15179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976057" y="3430220"/>
            <a:ext cx="645108" cy="15179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976057" y="3582620"/>
            <a:ext cx="645108" cy="15179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976057" y="3735020"/>
            <a:ext cx="645108" cy="15179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76057" y="3887420"/>
            <a:ext cx="645108" cy="15179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76057" y="4039820"/>
            <a:ext cx="645108" cy="15179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976057" y="4192220"/>
            <a:ext cx="645108" cy="15179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76057" y="4344620"/>
            <a:ext cx="645108" cy="15179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81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more with your photons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830" y="1152150"/>
            <a:ext cx="6982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Time-Correlated Single Photon Counting</a:t>
            </a:r>
            <a:endParaRPr lang="en-US" sz="2400" dirty="0"/>
          </a:p>
        </p:txBody>
      </p:sp>
      <p:sp>
        <p:nvSpPr>
          <p:cNvPr id="5" name="Freeform 2"/>
          <p:cNvSpPr>
            <a:spLocks/>
          </p:cNvSpPr>
          <p:nvPr/>
        </p:nvSpPr>
        <p:spPr bwMode="auto">
          <a:xfrm>
            <a:off x="933666" y="5397085"/>
            <a:ext cx="21336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3"/>
          <p:cNvSpPr>
            <a:spLocks noChangeArrowheads="1"/>
          </p:cNvSpPr>
          <p:nvPr/>
        </p:nvSpPr>
        <p:spPr bwMode="auto">
          <a:xfrm>
            <a:off x="1695666" y="6311485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695666" y="5092285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390866" y="5397085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2305266" y="4482685"/>
            <a:ext cx="0" cy="1143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2000466" y="4787485"/>
            <a:ext cx="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2610066" y="4177885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000466" y="5625685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1695666" y="5625685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390866" y="5625685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 flipH="1">
            <a:off x="2000466" y="5625685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H="1">
            <a:off x="2000466" y="5625685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0" name="Group 18"/>
          <p:cNvGrpSpPr>
            <a:grpSpLocks/>
          </p:cNvGrpSpPr>
          <p:nvPr/>
        </p:nvGrpSpPr>
        <p:grpSpPr bwMode="auto">
          <a:xfrm>
            <a:off x="1162266" y="3415885"/>
            <a:ext cx="1752600" cy="762000"/>
            <a:chOff x="2736" y="2640"/>
            <a:chExt cx="1344" cy="384"/>
          </a:xfrm>
        </p:grpSpPr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2736" y="2640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 rot="10800000">
              <a:off x="2736" y="2832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Line 21"/>
          <p:cNvSpPr>
            <a:spLocks noChangeShapeType="1"/>
          </p:cNvSpPr>
          <p:nvPr/>
        </p:nvSpPr>
        <p:spPr bwMode="auto">
          <a:xfrm flipH="1" flipV="1">
            <a:off x="1543266" y="5625685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 flipV="1">
            <a:off x="2000466" y="5625685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 flipV="1">
            <a:off x="1543266" y="3796885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 flipV="1">
            <a:off x="2457666" y="3796885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 flipV="1">
            <a:off x="1543266" y="2730085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2000466" y="2730085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Line 33"/>
          <p:cNvSpPr>
            <a:spLocks noChangeShapeType="1"/>
          </p:cNvSpPr>
          <p:nvPr/>
        </p:nvSpPr>
        <p:spPr bwMode="auto">
          <a:xfrm>
            <a:off x="1541679" y="6616285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" name="Line 34"/>
          <p:cNvSpPr>
            <a:spLocks noChangeShapeType="1"/>
          </p:cNvSpPr>
          <p:nvPr/>
        </p:nvSpPr>
        <p:spPr bwMode="auto">
          <a:xfrm>
            <a:off x="2032216" y="2730085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" name="Line 38"/>
          <p:cNvSpPr>
            <a:spLocks noChangeShapeType="1"/>
          </p:cNvSpPr>
          <p:nvPr/>
        </p:nvSpPr>
        <p:spPr bwMode="auto">
          <a:xfrm rot="18900000" flipV="1">
            <a:off x="990816" y="4798597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" name="Line 39"/>
          <p:cNvSpPr>
            <a:spLocks noChangeShapeType="1"/>
          </p:cNvSpPr>
          <p:nvPr/>
        </p:nvSpPr>
        <p:spPr bwMode="auto">
          <a:xfrm>
            <a:off x="1378166" y="5397085"/>
            <a:ext cx="30829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>
            <a:off x="1682966" y="5092285"/>
            <a:ext cx="2778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3" name="Line 41"/>
          <p:cNvSpPr>
            <a:spLocks noChangeShapeType="1"/>
          </p:cNvSpPr>
          <p:nvPr/>
        </p:nvSpPr>
        <p:spPr bwMode="auto">
          <a:xfrm>
            <a:off x="1987766" y="4787485"/>
            <a:ext cx="24733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" name="Line 42"/>
          <p:cNvSpPr>
            <a:spLocks noChangeShapeType="1"/>
          </p:cNvSpPr>
          <p:nvPr/>
        </p:nvSpPr>
        <p:spPr bwMode="auto">
          <a:xfrm>
            <a:off x="2292566" y="4482685"/>
            <a:ext cx="2168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>
            <a:off x="2597366" y="4177885"/>
            <a:ext cx="18637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" name="Line 44"/>
          <p:cNvSpPr>
            <a:spLocks noChangeShapeType="1"/>
          </p:cNvSpPr>
          <p:nvPr/>
        </p:nvSpPr>
        <p:spPr bwMode="auto">
          <a:xfrm>
            <a:off x="1532154" y="2738022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 flipV="1">
            <a:off x="1957604" y="2442747"/>
            <a:ext cx="163512" cy="3825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Line 46"/>
          <p:cNvSpPr>
            <a:spLocks noChangeShapeType="1"/>
          </p:cNvSpPr>
          <p:nvPr/>
        </p:nvSpPr>
        <p:spPr bwMode="auto">
          <a:xfrm flipH="1" flipV="1">
            <a:off x="1881404" y="2442747"/>
            <a:ext cx="228600" cy="5349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3" name="Rectangle 52"/>
          <p:cNvSpPr/>
          <p:nvPr/>
        </p:nvSpPr>
        <p:spPr bwMode="auto">
          <a:xfrm>
            <a:off x="1162266" y="1689710"/>
            <a:ext cx="1651000" cy="753037"/>
          </a:xfrm>
          <a:prstGeom prst="rect">
            <a:avLst/>
          </a:prstGeom>
          <a:solidFill>
            <a:srgbClr val="FF797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Single-photon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detector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Rectangle 101"/>
          <p:cNvSpPr/>
          <p:nvPr/>
        </p:nvSpPr>
        <p:spPr bwMode="auto">
          <a:xfrm>
            <a:off x="4363005" y="3987386"/>
            <a:ext cx="1651000" cy="1622422"/>
          </a:xfrm>
          <a:prstGeom prst="rect">
            <a:avLst/>
          </a:prstGeom>
          <a:solidFill>
            <a:srgbClr val="FF797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Pulsed Laser</a:t>
            </a:r>
          </a:p>
        </p:txBody>
      </p:sp>
      <p:pic>
        <p:nvPicPr>
          <p:cNvPr id="51202" name="Picture 2" descr="C:\Users\kthorn.CAMPUS\AppData\Local\Microsoft\Windows\Temporary Internet Files\Content.IE5\08MBW8G0\MP900305809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908" y="1929191"/>
            <a:ext cx="1218438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" name="Straight Arrow Connector 103"/>
          <p:cNvCxnSpPr>
            <a:stCxn id="53" idx="3"/>
          </p:cNvCxnSpPr>
          <p:nvPr/>
        </p:nvCxnSpPr>
        <p:spPr bwMode="auto">
          <a:xfrm>
            <a:off x="2813266" y="2066229"/>
            <a:ext cx="1122642" cy="52792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6" name="Straight Arrow Connector 105"/>
          <p:cNvCxnSpPr>
            <a:stCxn id="102" idx="0"/>
          </p:cNvCxnSpPr>
          <p:nvPr/>
        </p:nvCxnSpPr>
        <p:spPr bwMode="auto">
          <a:xfrm flipH="1" flipV="1">
            <a:off x="4884925" y="3415885"/>
            <a:ext cx="303580" cy="57150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66392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47" grpId="0" animBg="1"/>
      <p:bldP spid="4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Freeform 2"/>
          <p:cNvSpPr>
            <a:spLocks/>
          </p:cNvSpPr>
          <p:nvPr/>
        </p:nvSpPr>
        <p:spPr bwMode="auto">
          <a:xfrm>
            <a:off x="1815045" y="4941888"/>
            <a:ext cx="21336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2995" name="Oval 3"/>
          <p:cNvSpPr>
            <a:spLocks noChangeArrowheads="1"/>
          </p:cNvSpPr>
          <p:nvPr/>
        </p:nvSpPr>
        <p:spPr bwMode="auto">
          <a:xfrm>
            <a:off x="2577045" y="5856288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2996" name="Text Box 4"/>
          <p:cNvSpPr txBox="1">
            <a:spLocks noChangeArrowheads="1"/>
          </p:cNvSpPr>
          <p:nvPr/>
        </p:nvSpPr>
        <p:spPr bwMode="auto">
          <a:xfrm>
            <a:off x="1291640" y="395288"/>
            <a:ext cx="616226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 dirty="0">
                <a:solidFill>
                  <a:schemeClr val="tx2"/>
                </a:solidFill>
              </a:rPr>
              <a:t>The confocal </a:t>
            </a:r>
            <a:r>
              <a:rPr lang="en-US" altLang="en-US" sz="2800" dirty="0" smtClean="0">
                <a:solidFill>
                  <a:schemeClr val="tx2"/>
                </a:solidFill>
              </a:rPr>
              <a:t>microscope: Drawbacks</a:t>
            </a:r>
            <a:endParaRPr lang="en-US" altLang="en-US" sz="2800" u="sng" dirty="0">
              <a:solidFill>
                <a:schemeClr val="tx2"/>
              </a:solidFill>
            </a:endParaRPr>
          </a:p>
        </p:txBody>
      </p:sp>
      <p:sp>
        <p:nvSpPr>
          <p:cNvPr id="212997" name="Text Box 5"/>
          <p:cNvSpPr txBox="1">
            <a:spLocks noChangeArrowheads="1"/>
          </p:cNvSpPr>
          <p:nvPr/>
        </p:nvSpPr>
        <p:spPr bwMode="auto">
          <a:xfrm>
            <a:off x="589495" y="5856288"/>
            <a:ext cx="8715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Sample</a:t>
            </a:r>
          </a:p>
        </p:txBody>
      </p:sp>
      <p:sp>
        <p:nvSpPr>
          <p:cNvPr id="212998" name="Text Box 6"/>
          <p:cNvSpPr txBox="1">
            <a:spLocks noChangeArrowheads="1"/>
          </p:cNvSpPr>
          <p:nvPr/>
        </p:nvSpPr>
        <p:spPr bwMode="auto">
          <a:xfrm>
            <a:off x="94195" y="5078413"/>
            <a:ext cx="1458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Objective lens</a:t>
            </a:r>
          </a:p>
        </p:txBody>
      </p:sp>
      <p:sp>
        <p:nvSpPr>
          <p:cNvPr id="212999" name="Line 7"/>
          <p:cNvSpPr>
            <a:spLocks noChangeShapeType="1"/>
          </p:cNvSpPr>
          <p:nvPr/>
        </p:nvSpPr>
        <p:spPr bwMode="auto">
          <a:xfrm>
            <a:off x="2577045" y="4637088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0" name="Line 8"/>
          <p:cNvSpPr>
            <a:spLocks noChangeShapeType="1"/>
          </p:cNvSpPr>
          <p:nvPr/>
        </p:nvSpPr>
        <p:spPr bwMode="auto">
          <a:xfrm>
            <a:off x="2272245" y="4941888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1" name="Line 9"/>
          <p:cNvSpPr>
            <a:spLocks noChangeShapeType="1"/>
          </p:cNvSpPr>
          <p:nvPr/>
        </p:nvSpPr>
        <p:spPr bwMode="auto">
          <a:xfrm>
            <a:off x="3186645" y="4027488"/>
            <a:ext cx="0" cy="1143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2" name="Line 10"/>
          <p:cNvSpPr>
            <a:spLocks noChangeShapeType="1"/>
          </p:cNvSpPr>
          <p:nvPr/>
        </p:nvSpPr>
        <p:spPr bwMode="auto">
          <a:xfrm>
            <a:off x="2881845" y="4332288"/>
            <a:ext cx="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3" name="Line 11"/>
          <p:cNvSpPr>
            <a:spLocks noChangeShapeType="1"/>
          </p:cNvSpPr>
          <p:nvPr/>
        </p:nvSpPr>
        <p:spPr bwMode="auto">
          <a:xfrm>
            <a:off x="3491445" y="3722688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4" name="Line 12"/>
          <p:cNvSpPr>
            <a:spLocks noChangeShapeType="1"/>
          </p:cNvSpPr>
          <p:nvPr/>
        </p:nvSpPr>
        <p:spPr bwMode="auto">
          <a:xfrm>
            <a:off x="2881845" y="5170488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5" name="Line 13"/>
          <p:cNvSpPr>
            <a:spLocks noChangeShapeType="1"/>
          </p:cNvSpPr>
          <p:nvPr/>
        </p:nvSpPr>
        <p:spPr bwMode="auto">
          <a:xfrm>
            <a:off x="2577045" y="517048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6" name="Line 14"/>
          <p:cNvSpPr>
            <a:spLocks noChangeShapeType="1"/>
          </p:cNvSpPr>
          <p:nvPr/>
        </p:nvSpPr>
        <p:spPr bwMode="auto">
          <a:xfrm>
            <a:off x="2272245" y="517048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7" name="Line 15"/>
          <p:cNvSpPr>
            <a:spLocks noChangeShapeType="1"/>
          </p:cNvSpPr>
          <p:nvPr/>
        </p:nvSpPr>
        <p:spPr bwMode="auto">
          <a:xfrm flipH="1">
            <a:off x="2881845" y="517048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8" name="Line 16"/>
          <p:cNvSpPr>
            <a:spLocks noChangeShapeType="1"/>
          </p:cNvSpPr>
          <p:nvPr/>
        </p:nvSpPr>
        <p:spPr bwMode="auto">
          <a:xfrm flipH="1">
            <a:off x="2881845" y="517048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9" name="Text Box 17"/>
          <p:cNvSpPr txBox="1">
            <a:spLocks noChangeArrowheads="1"/>
          </p:cNvSpPr>
          <p:nvPr/>
        </p:nvSpPr>
        <p:spPr bwMode="auto">
          <a:xfrm>
            <a:off x="4002620" y="3313113"/>
            <a:ext cx="1492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Excitation light</a:t>
            </a:r>
          </a:p>
        </p:txBody>
      </p:sp>
      <p:grpSp>
        <p:nvGrpSpPr>
          <p:cNvPr id="213010" name="Group 18"/>
          <p:cNvGrpSpPr>
            <a:grpSpLocks/>
          </p:cNvGrpSpPr>
          <p:nvPr/>
        </p:nvGrpSpPr>
        <p:grpSpPr bwMode="auto">
          <a:xfrm>
            <a:off x="2043645" y="2960688"/>
            <a:ext cx="1752600" cy="762000"/>
            <a:chOff x="2736" y="2640"/>
            <a:chExt cx="1344" cy="384"/>
          </a:xfrm>
        </p:grpSpPr>
        <p:sp>
          <p:nvSpPr>
            <p:cNvPr id="213011" name="Freeform 19"/>
            <p:cNvSpPr>
              <a:spLocks/>
            </p:cNvSpPr>
            <p:nvPr/>
          </p:nvSpPr>
          <p:spPr bwMode="auto">
            <a:xfrm>
              <a:off x="2736" y="2640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012" name="Freeform 20"/>
            <p:cNvSpPr>
              <a:spLocks/>
            </p:cNvSpPr>
            <p:nvPr/>
          </p:nvSpPr>
          <p:spPr bwMode="auto">
            <a:xfrm rot="10800000">
              <a:off x="2736" y="2832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3013" name="Line 21"/>
          <p:cNvSpPr>
            <a:spLocks noChangeShapeType="1"/>
          </p:cNvSpPr>
          <p:nvPr/>
        </p:nvSpPr>
        <p:spPr bwMode="auto">
          <a:xfrm flipH="1" flipV="1">
            <a:off x="2424645" y="5170488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4" name="Line 22"/>
          <p:cNvSpPr>
            <a:spLocks noChangeShapeType="1"/>
          </p:cNvSpPr>
          <p:nvPr/>
        </p:nvSpPr>
        <p:spPr bwMode="auto">
          <a:xfrm flipV="1">
            <a:off x="2881845" y="5170488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5" name="Line 23"/>
          <p:cNvSpPr>
            <a:spLocks noChangeShapeType="1"/>
          </p:cNvSpPr>
          <p:nvPr/>
        </p:nvSpPr>
        <p:spPr bwMode="auto">
          <a:xfrm flipV="1">
            <a:off x="2424645" y="3341688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6" name="Line 24"/>
          <p:cNvSpPr>
            <a:spLocks noChangeShapeType="1"/>
          </p:cNvSpPr>
          <p:nvPr/>
        </p:nvSpPr>
        <p:spPr bwMode="auto">
          <a:xfrm flipV="1">
            <a:off x="3339045" y="3341688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7" name="Line 25"/>
          <p:cNvSpPr>
            <a:spLocks noChangeShapeType="1"/>
          </p:cNvSpPr>
          <p:nvPr/>
        </p:nvSpPr>
        <p:spPr bwMode="auto">
          <a:xfrm flipV="1">
            <a:off x="2424645" y="2274888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8" name="Line 26"/>
          <p:cNvSpPr>
            <a:spLocks noChangeShapeType="1"/>
          </p:cNvSpPr>
          <p:nvPr/>
        </p:nvSpPr>
        <p:spPr bwMode="auto">
          <a:xfrm flipH="1" flipV="1">
            <a:off x="2881845" y="2274888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9" name="Line 27"/>
          <p:cNvSpPr>
            <a:spLocks noChangeShapeType="1"/>
          </p:cNvSpPr>
          <p:nvPr/>
        </p:nvSpPr>
        <p:spPr bwMode="auto">
          <a:xfrm flipH="1" flipV="1">
            <a:off x="2653245" y="5170488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0" name="Line 28"/>
          <p:cNvSpPr>
            <a:spLocks noChangeShapeType="1"/>
          </p:cNvSpPr>
          <p:nvPr/>
        </p:nvSpPr>
        <p:spPr bwMode="auto">
          <a:xfrm flipV="1">
            <a:off x="2881845" y="5170488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1" name="Line 29"/>
          <p:cNvSpPr>
            <a:spLocks noChangeShapeType="1"/>
          </p:cNvSpPr>
          <p:nvPr/>
        </p:nvSpPr>
        <p:spPr bwMode="auto">
          <a:xfrm flipH="1">
            <a:off x="2272245" y="2282825"/>
            <a:ext cx="528638" cy="1058863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2" name="Line 30"/>
          <p:cNvSpPr>
            <a:spLocks noChangeShapeType="1"/>
          </p:cNvSpPr>
          <p:nvPr/>
        </p:nvSpPr>
        <p:spPr bwMode="auto">
          <a:xfrm>
            <a:off x="2272245" y="3341688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3" name="Line 31"/>
          <p:cNvSpPr>
            <a:spLocks noChangeShapeType="1"/>
          </p:cNvSpPr>
          <p:nvPr/>
        </p:nvSpPr>
        <p:spPr bwMode="auto">
          <a:xfrm>
            <a:off x="2989795" y="2282825"/>
            <a:ext cx="393700" cy="898525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4" name="Line 32"/>
          <p:cNvSpPr>
            <a:spLocks noChangeShapeType="1"/>
          </p:cNvSpPr>
          <p:nvPr/>
        </p:nvSpPr>
        <p:spPr bwMode="auto">
          <a:xfrm flipH="1">
            <a:off x="3110445" y="3341688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5" name="Line 33"/>
          <p:cNvSpPr>
            <a:spLocks noChangeShapeType="1"/>
          </p:cNvSpPr>
          <p:nvPr/>
        </p:nvSpPr>
        <p:spPr bwMode="auto">
          <a:xfrm>
            <a:off x="2423058" y="6161088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6" name="Line 34"/>
          <p:cNvSpPr>
            <a:spLocks noChangeShapeType="1"/>
          </p:cNvSpPr>
          <p:nvPr/>
        </p:nvSpPr>
        <p:spPr bwMode="auto">
          <a:xfrm>
            <a:off x="2913595" y="2274888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7" name="Text Box 35"/>
          <p:cNvSpPr txBox="1">
            <a:spLocks noChangeArrowheads="1"/>
          </p:cNvSpPr>
          <p:nvPr/>
        </p:nvSpPr>
        <p:spPr bwMode="auto">
          <a:xfrm>
            <a:off x="519645" y="3113088"/>
            <a:ext cx="1074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Tube lens</a:t>
            </a:r>
          </a:p>
        </p:txBody>
      </p:sp>
      <p:sp>
        <p:nvSpPr>
          <p:cNvPr id="213028" name="Text Box 36"/>
          <p:cNvSpPr txBox="1">
            <a:spLocks noChangeArrowheads="1"/>
          </p:cNvSpPr>
          <p:nvPr/>
        </p:nvSpPr>
        <p:spPr bwMode="auto">
          <a:xfrm>
            <a:off x="627595" y="4103688"/>
            <a:ext cx="1435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FF00"/>
                </a:solidFill>
              </a:rPr>
              <a:t>Emission light</a:t>
            </a:r>
          </a:p>
        </p:txBody>
      </p:sp>
      <p:sp>
        <p:nvSpPr>
          <p:cNvPr id="213029" name="Text Box 37"/>
          <p:cNvSpPr txBox="1">
            <a:spLocks noChangeArrowheads="1"/>
          </p:cNvSpPr>
          <p:nvPr/>
        </p:nvSpPr>
        <p:spPr bwMode="auto">
          <a:xfrm>
            <a:off x="551395" y="2122488"/>
            <a:ext cx="85883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Pinhole</a:t>
            </a:r>
          </a:p>
        </p:txBody>
      </p:sp>
      <p:sp>
        <p:nvSpPr>
          <p:cNvPr id="213030" name="Line 38"/>
          <p:cNvSpPr>
            <a:spLocks noChangeShapeType="1"/>
          </p:cNvSpPr>
          <p:nvPr/>
        </p:nvSpPr>
        <p:spPr bwMode="auto">
          <a:xfrm rot="18900000" flipV="1">
            <a:off x="1872195" y="4343400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1" name="Line 39"/>
          <p:cNvSpPr>
            <a:spLocks noChangeShapeType="1"/>
          </p:cNvSpPr>
          <p:nvPr/>
        </p:nvSpPr>
        <p:spPr bwMode="auto">
          <a:xfrm>
            <a:off x="2259545" y="4941888"/>
            <a:ext cx="30829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2" name="Line 40"/>
          <p:cNvSpPr>
            <a:spLocks noChangeShapeType="1"/>
          </p:cNvSpPr>
          <p:nvPr/>
        </p:nvSpPr>
        <p:spPr bwMode="auto">
          <a:xfrm>
            <a:off x="2564345" y="4637088"/>
            <a:ext cx="2778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3" name="Line 41"/>
          <p:cNvSpPr>
            <a:spLocks noChangeShapeType="1"/>
          </p:cNvSpPr>
          <p:nvPr/>
        </p:nvSpPr>
        <p:spPr bwMode="auto">
          <a:xfrm>
            <a:off x="2869145" y="4332288"/>
            <a:ext cx="24733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4" name="Line 42"/>
          <p:cNvSpPr>
            <a:spLocks noChangeShapeType="1"/>
          </p:cNvSpPr>
          <p:nvPr/>
        </p:nvSpPr>
        <p:spPr bwMode="auto">
          <a:xfrm>
            <a:off x="3173945" y="4027488"/>
            <a:ext cx="2168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5" name="Line 43"/>
          <p:cNvSpPr>
            <a:spLocks noChangeShapeType="1"/>
          </p:cNvSpPr>
          <p:nvPr/>
        </p:nvSpPr>
        <p:spPr bwMode="auto">
          <a:xfrm>
            <a:off x="3478745" y="3722688"/>
            <a:ext cx="18637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6" name="Line 44"/>
          <p:cNvSpPr>
            <a:spLocks noChangeShapeType="1"/>
          </p:cNvSpPr>
          <p:nvPr/>
        </p:nvSpPr>
        <p:spPr bwMode="auto">
          <a:xfrm>
            <a:off x="2413533" y="2282825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7" name="Line 45"/>
          <p:cNvSpPr>
            <a:spLocks noChangeShapeType="1"/>
          </p:cNvSpPr>
          <p:nvPr/>
        </p:nvSpPr>
        <p:spPr bwMode="auto">
          <a:xfrm flipV="1">
            <a:off x="2838983" y="1987550"/>
            <a:ext cx="163512" cy="3825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8" name="Line 46"/>
          <p:cNvSpPr>
            <a:spLocks noChangeShapeType="1"/>
          </p:cNvSpPr>
          <p:nvPr/>
        </p:nvSpPr>
        <p:spPr bwMode="auto">
          <a:xfrm flipH="1" flipV="1">
            <a:off x="2762783" y="1987550"/>
            <a:ext cx="228600" cy="5349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9" name="Line 47"/>
          <p:cNvSpPr>
            <a:spLocks noChangeShapeType="1"/>
          </p:cNvSpPr>
          <p:nvPr/>
        </p:nvSpPr>
        <p:spPr bwMode="auto">
          <a:xfrm flipH="1">
            <a:off x="2672295" y="1379538"/>
            <a:ext cx="228600" cy="45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40" name="Line 48"/>
          <p:cNvSpPr>
            <a:spLocks noChangeShapeType="1"/>
          </p:cNvSpPr>
          <p:nvPr/>
        </p:nvSpPr>
        <p:spPr bwMode="auto">
          <a:xfrm>
            <a:off x="2900895" y="1379538"/>
            <a:ext cx="227013" cy="45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41" name="Freeform 49"/>
          <p:cNvSpPr>
            <a:spLocks/>
          </p:cNvSpPr>
          <p:nvPr/>
        </p:nvSpPr>
        <p:spPr bwMode="auto">
          <a:xfrm>
            <a:off x="2673883" y="1682750"/>
            <a:ext cx="455612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1" y="143"/>
              </a:cxn>
              <a:cxn ang="0">
                <a:pos x="383" y="0"/>
              </a:cxn>
            </a:cxnLst>
            <a:rect l="0" t="0" r="r" b="b"/>
            <a:pathLst>
              <a:path w="383" h="143">
                <a:moveTo>
                  <a:pt x="0" y="0"/>
                </a:moveTo>
                <a:cubicBezTo>
                  <a:pt x="63" y="71"/>
                  <a:pt x="127" y="143"/>
                  <a:pt x="191" y="143"/>
                </a:cubicBezTo>
                <a:cubicBezTo>
                  <a:pt x="255" y="143"/>
                  <a:pt x="351" y="32"/>
                  <a:pt x="383" y="0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42" name="Text Box 50"/>
          <p:cNvSpPr txBox="1">
            <a:spLocks noChangeArrowheads="1"/>
          </p:cNvSpPr>
          <p:nvPr/>
        </p:nvSpPr>
        <p:spPr bwMode="auto">
          <a:xfrm>
            <a:off x="548220" y="1379538"/>
            <a:ext cx="9525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Detector</a:t>
            </a:r>
          </a:p>
        </p:txBody>
      </p:sp>
      <p:sp>
        <p:nvSpPr>
          <p:cNvPr id="213043" name="Text Box 51"/>
          <p:cNvSpPr txBox="1">
            <a:spLocks noChangeArrowheads="1"/>
          </p:cNvSpPr>
          <p:nvPr/>
        </p:nvSpPr>
        <p:spPr bwMode="auto">
          <a:xfrm>
            <a:off x="5494870" y="1143000"/>
            <a:ext cx="3649130" cy="379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sz="2000" dirty="0"/>
              <a:t>Scan excitation spot point-by-point to build up image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/>
              <a:t>Problems: </a:t>
            </a:r>
          </a:p>
          <a:p>
            <a:pPr eaLnBrk="1" hangingPunct="1"/>
            <a:r>
              <a:rPr lang="en-US" sz="2000" dirty="0"/>
              <a:t>Slow (~1 sec to acquire an image)</a:t>
            </a:r>
          </a:p>
          <a:p>
            <a:pPr eaLnBrk="1" hangingPunct="1"/>
            <a:r>
              <a:rPr lang="en-US" sz="2000" dirty="0"/>
              <a:t>Low light efficiency (due to use of PMT as detector)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/>
              <a:t>Solution: </a:t>
            </a:r>
          </a:p>
          <a:p>
            <a:pPr eaLnBrk="1" hangingPunct="1"/>
            <a:r>
              <a:rPr lang="en-US" sz="2000" dirty="0"/>
              <a:t>Use multiple pinholes and a camera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013" grpId="0" animBg="1"/>
      <p:bldP spid="213014" grpId="0" animBg="1"/>
      <p:bldP spid="213015" grpId="0" animBg="1"/>
      <p:bldP spid="213016" grpId="0" animBg="1"/>
      <p:bldP spid="213017" grpId="0" animBg="1"/>
      <p:bldP spid="213018" grpId="0" animBg="1"/>
      <p:bldP spid="213019" grpId="0" animBg="1"/>
      <p:bldP spid="213020" grpId="0" animBg="1"/>
      <p:bldP spid="213021" grpId="0" animBg="1"/>
      <p:bldP spid="213022" grpId="0" animBg="1"/>
      <p:bldP spid="213023" grpId="0" animBg="1"/>
      <p:bldP spid="213024" grpId="0" animBg="1"/>
      <p:bldP spid="213028" grpId="0"/>
      <p:bldP spid="213037" grpId="0" animBg="1"/>
      <p:bldP spid="213038" grpId="0" animBg="1"/>
      <p:bldP spid="2130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Optical Sectioning and 3D reconstruction</a:t>
            </a:r>
          </a:p>
        </p:txBody>
      </p:sp>
      <p:sp>
        <p:nvSpPr>
          <p:cNvPr id="186371" name="Rectangle 3"/>
          <p:cNvSpPr>
            <a:spLocks noChangeArrowheads="1"/>
          </p:cNvSpPr>
          <p:nvPr/>
        </p:nvSpPr>
        <p:spPr bwMode="auto">
          <a:xfrm>
            <a:off x="1463675" y="3430588"/>
            <a:ext cx="639763" cy="9144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6372" name="AutoShape 4"/>
          <p:cNvSpPr>
            <a:spLocks noChangeArrowheads="1"/>
          </p:cNvSpPr>
          <p:nvPr/>
        </p:nvSpPr>
        <p:spPr bwMode="auto">
          <a:xfrm>
            <a:off x="1463675" y="4344988"/>
            <a:ext cx="639763" cy="274637"/>
          </a:xfrm>
          <a:custGeom>
            <a:avLst/>
            <a:gdLst>
              <a:gd name="G0" fmla="+- 7986 0 0"/>
              <a:gd name="G1" fmla="+- 21600 0 7986"/>
              <a:gd name="G2" fmla="*/ 7986 1 2"/>
              <a:gd name="G3" fmla="+- 21600 0 G2"/>
              <a:gd name="G4" fmla="+/ 7986 21600 2"/>
              <a:gd name="G5" fmla="+/ G1 0 2"/>
              <a:gd name="G6" fmla="*/ 21600 21600 7986"/>
              <a:gd name="G7" fmla="*/ G6 1 2"/>
              <a:gd name="G8" fmla="+- 21600 0 G7"/>
              <a:gd name="G9" fmla="*/ 21600 1 2"/>
              <a:gd name="G10" fmla="+- 7986 0 G9"/>
              <a:gd name="G11" fmla="?: G10 G8 0"/>
              <a:gd name="G12" fmla="?: G10 G7 21600"/>
              <a:gd name="T0" fmla="*/ 17607 w 21600"/>
              <a:gd name="T1" fmla="*/ 10800 h 21600"/>
              <a:gd name="T2" fmla="*/ 10800 w 21600"/>
              <a:gd name="T3" fmla="*/ 21600 h 21600"/>
              <a:gd name="T4" fmla="*/ 3993 w 21600"/>
              <a:gd name="T5" fmla="*/ 10800 h 21600"/>
              <a:gd name="T6" fmla="*/ 10800 w 21600"/>
              <a:gd name="T7" fmla="*/ 0 h 21600"/>
              <a:gd name="T8" fmla="*/ 5793 w 21600"/>
              <a:gd name="T9" fmla="*/ 5793 h 21600"/>
              <a:gd name="T10" fmla="*/ 15807 w 21600"/>
              <a:gd name="T11" fmla="*/ 1580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7986" y="21600"/>
                </a:lnTo>
                <a:lnTo>
                  <a:pt x="13614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6373" name="Line 5"/>
          <p:cNvSpPr>
            <a:spLocks noChangeShapeType="1"/>
          </p:cNvSpPr>
          <p:nvPr/>
        </p:nvSpPr>
        <p:spPr bwMode="auto">
          <a:xfrm flipV="1">
            <a:off x="1774825" y="3246438"/>
            <a:ext cx="0" cy="15541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6374" name="AutoShape 6"/>
          <p:cNvSpPr>
            <a:spLocks noChangeArrowheads="1"/>
          </p:cNvSpPr>
          <p:nvPr/>
        </p:nvSpPr>
        <p:spPr bwMode="auto">
          <a:xfrm rot="-2714726">
            <a:off x="1412082" y="5028406"/>
            <a:ext cx="639762" cy="54927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6375" name="Rectangle 7"/>
          <p:cNvSpPr>
            <a:spLocks noChangeArrowheads="1"/>
          </p:cNvSpPr>
          <p:nvPr/>
        </p:nvSpPr>
        <p:spPr bwMode="auto">
          <a:xfrm>
            <a:off x="1463675" y="2514600"/>
            <a:ext cx="639763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6376" name="Line 8"/>
          <p:cNvSpPr>
            <a:spLocks noChangeShapeType="1"/>
          </p:cNvSpPr>
          <p:nvPr/>
        </p:nvSpPr>
        <p:spPr bwMode="auto">
          <a:xfrm>
            <a:off x="1006475" y="5303838"/>
            <a:ext cx="14620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6377" name="Line 9"/>
          <p:cNvSpPr>
            <a:spLocks noChangeShapeType="1"/>
          </p:cNvSpPr>
          <p:nvPr/>
        </p:nvSpPr>
        <p:spPr bwMode="auto">
          <a:xfrm flipV="1">
            <a:off x="1189038" y="5989638"/>
            <a:ext cx="0" cy="182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6378" name="Line 10"/>
          <p:cNvSpPr>
            <a:spLocks noChangeShapeType="1"/>
          </p:cNvSpPr>
          <p:nvPr/>
        </p:nvSpPr>
        <p:spPr bwMode="auto">
          <a:xfrm flipH="1">
            <a:off x="1006475" y="6172200"/>
            <a:ext cx="182563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6379" name="Line 11"/>
          <p:cNvSpPr>
            <a:spLocks noChangeShapeType="1"/>
          </p:cNvSpPr>
          <p:nvPr/>
        </p:nvSpPr>
        <p:spPr bwMode="auto">
          <a:xfrm>
            <a:off x="1189038" y="6172200"/>
            <a:ext cx="182562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6380" name="Text Box 12"/>
          <p:cNvSpPr txBox="1">
            <a:spLocks noChangeArrowheads="1"/>
          </p:cNvSpPr>
          <p:nvPr/>
        </p:nvSpPr>
        <p:spPr bwMode="auto">
          <a:xfrm>
            <a:off x="822325" y="6181725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x</a:t>
            </a:r>
          </a:p>
        </p:txBody>
      </p:sp>
      <p:sp>
        <p:nvSpPr>
          <p:cNvPr id="186381" name="Text Box 13"/>
          <p:cNvSpPr txBox="1">
            <a:spLocks noChangeArrowheads="1"/>
          </p:cNvSpPr>
          <p:nvPr/>
        </p:nvSpPr>
        <p:spPr bwMode="auto">
          <a:xfrm>
            <a:off x="1281113" y="6181725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y</a:t>
            </a:r>
          </a:p>
        </p:txBody>
      </p:sp>
      <p:sp>
        <p:nvSpPr>
          <p:cNvPr id="186382" name="Text Box 14"/>
          <p:cNvSpPr txBox="1">
            <a:spLocks noChangeArrowheads="1"/>
          </p:cNvSpPr>
          <p:nvPr/>
        </p:nvSpPr>
        <p:spPr bwMode="auto">
          <a:xfrm>
            <a:off x="1054100" y="5715000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Solution: Spinning Disk Confocal</a:t>
            </a:r>
          </a:p>
        </p:txBody>
      </p:sp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463" y="1531938"/>
            <a:ext cx="4351337" cy="35496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123910" name="Picture 6"/>
          <p:cNvPicPr>
            <a:picLocks noChangeAspect="1" noChangeArrowheads="1"/>
          </p:cNvPicPr>
          <p:nvPr/>
        </p:nvPicPr>
        <p:blipFill>
          <a:blip r:embed="rId4" cstate="print"/>
          <a:srcRect l="2286" t="16621" r="16859" b="15810"/>
          <a:stretch>
            <a:fillRect/>
          </a:stretch>
        </p:blipFill>
        <p:spPr bwMode="auto">
          <a:xfrm>
            <a:off x="5027613" y="2139950"/>
            <a:ext cx="3867150" cy="2452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23911" name="Text Box 7"/>
          <p:cNvSpPr txBox="1">
            <a:spLocks noChangeArrowheads="1"/>
          </p:cNvSpPr>
          <p:nvPr/>
        </p:nvSpPr>
        <p:spPr bwMode="auto">
          <a:xfrm>
            <a:off x="701675" y="5629275"/>
            <a:ext cx="7969250" cy="1004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Image with many pinholes at once, so fast</a:t>
            </a:r>
          </a:p>
          <a:p>
            <a:pPr>
              <a:spcBef>
                <a:spcPct val="50000"/>
              </a:spcBef>
            </a:pPr>
            <a:r>
              <a:rPr lang="en-US" sz="2400"/>
              <a:t>Use CCD as detector, so much higher QE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downside to the spinning disk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 l="2286" t="16621" r="34864" b="15810"/>
          <a:stretch>
            <a:fillRect/>
          </a:stretch>
        </p:blipFill>
        <p:spPr bwMode="auto">
          <a:xfrm>
            <a:off x="397775" y="2214680"/>
            <a:ext cx="4022420" cy="32827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5" name="Oval 4"/>
          <p:cNvSpPr/>
          <p:nvPr/>
        </p:nvSpPr>
        <p:spPr bwMode="auto">
          <a:xfrm>
            <a:off x="2330778" y="3866556"/>
            <a:ext cx="75895" cy="75895"/>
          </a:xfrm>
          <a:prstGeom prst="ellipse">
            <a:avLst/>
          </a:prstGeom>
          <a:solidFill>
            <a:srgbClr val="00FF00">
              <a:alpha val="4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51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downside to the spinning disk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 l="2286" t="16621" r="34864" b="15810"/>
          <a:stretch>
            <a:fillRect/>
          </a:stretch>
        </p:blipFill>
        <p:spPr bwMode="auto">
          <a:xfrm>
            <a:off x="397775" y="2214680"/>
            <a:ext cx="4022420" cy="32827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5" name="Oval 4"/>
          <p:cNvSpPr/>
          <p:nvPr/>
        </p:nvSpPr>
        <p:spPr bwMode="auto">
          <a:xfrm>
            <a:off x="2283120" y="3818898"/>
            <a:ext cx="171212" cy="171212"/>
          </a:xfrm>
          <a:prstGeom prst="ellipse">
            <a:avLst/>
          </a:prstGeom>
          <a:solidFill>
            <a:srgbClr val="00FF00">
              <a:alpha val="4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6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downside to the spinning disk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 l="2286" t="16621" r="34864" b="15810"/>
          <a:stretch>
            <a:fillRect/>
          </a:stretch>
        </p:blipFill>
        <p:spPr bwMode="auto">
          <a:xfrm>
            <a:off x="397775" y="2214680"/>
            <a:ext cx="4022420" cy="32827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5" name="Oval 4"/>
          <p:cNvSpPr/>
          <p:nvPr/>
        </p:nvSpPr>
        <p:spPr bwMode="auto">
          <a:xfrm>
            <a:off x="2205931" y="3741709"/>
            <a:ext cx="325590" cy="325590"/>
          </a:xfrm>
          <a:prstGeom prst="ellipse">
            <a:avLst/>
          </a:prstGeom>
          <a:solidFill>
            <a:srgbClr val="00FF00">
              <a:alpha val="4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48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downside to the spinning disk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 l="2286" t="16621" r="34864" b="15810"/>
          <a:stretch>
            <a:fillRect/>
          </a:stretch>
        </p:blipFill>
        <p:spPr bwMode="auto">
          <a:xfrm>
            <a:off x="397775" y="2214680"/>
            <a:ext cx="4022420" cy="32827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5" name="Oval 4"/>
          <p:cNvSpPr/>
          <p:nvPr/>
        </p:nvSpPr>
        <p:spPr bwMode="auto">
          <a:xfrm>
            <a:off x="2053629" y="3589407"/>
            <a:ext cx="630194" cy="630194"/>
          </a:xfrm>
          <a:prstGeom prst="ellipse">
            <a:avLst/>
          </a:prstGeom>
          <a:solidFill>
            <a:srgbClr val="00FF00">
              <a:alpha val="4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935" y="1069960"/>
            <a:ext cx="6982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Limited out of focus rejection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147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Pros/Cons of spinning disk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 – multiple points are illuminated at once </a:t>
            </a:r>
          </a:p>
          <a:p>
            <a:r>
              <a:rPr lang="en-US" dirty="0"/>
              <a:t>Photon efficient – high QE of CCD</a:t>
            </a:r>
          </a:p>
          <a:p>
            <a:r>
              <a:rPr lang="en-US" dirty="0"/>
              <a:t>Gentler on live samples – usually lower laser power</a:t>
            </a:r>
          </a:p>
          <a:p>
            <a:endParaRPr lang="en-US" dirty="0"/>
          </a:p>
          <a:p>
            <a:r>
              <a:rPr lang="en-US" dirty="0"/>
              <a:t>Fixed </a:t>
            </a:r>
            <a:r>
              <a:rPr lang="en-US" dirty="0" smtClean="0"/>
              <a:t>pinhole size (usually)</a:t>
            </a:r>
            <a:endParaRPr lang="en-US" dirty="0"/>
          </a:p>
          <a:p>
            <a:r>
              <a:rPr lang="en-US" dirty="0"/>
              <a:t>Small field of view (usually)</a:t>
            </a:r>
          </a:p>
          <a:p>
            <a:r>
              <a:rPr lang="en-US" dirty="0"/>
              <a:t>Crosstalk through adjacent pinholes limits sample thickness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Out-of-focus rejection</a:t>
            </a:r>
            <a:endParaRPr lang="en-US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 cstate="print"/>
          <a:srcRect l="8594" t="22917" r="22656" b="21875"/>
          <a:stretch>
            <a:fillRect/>
          </a:stretch>
        </p:blipFill>
        <p:spPr bwMode="auto">
          <a:xfrm>
            <a:off x="1143000" y="1905000"/>
            <a:ext cx="6705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247816" y="5867400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Defocus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1134218" y="3810000"/>
            <a:ext cx="38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84482" y="6505721"/>
            <a:ext cx="4559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Wolleschensky</a:t>
            </a:r>
            <a:r>
              <a:rPr lang="en-US" dirty="0" smtClean="0"/>
              <a:t> et al. J. Biomed. Opt. 11(6) 2006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25603" name="Text Box 4"/>
          <p:cNvSpPr txBox="1">
            <a:spLocks noChangeArrowheads="1"/>
          </p:cNvSpPr>
          <p:nvPr/>
        </p:nvSpPr>
        <p:spPr bwMode="auto">
          <a:xfrm>
            <a:off x="838200" y="5410200"/>
            <a:ext cx="327660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>
                <a:solidFill>
                  <a:schemeClr val="bg1"/>
                </a:solidFill>
              </a:rPr>
              <a:t>Drosophila S2 cell expressing GFP-H2B and mCherry-tubulin</a:t>
            </a:r>
            <a:br>
              <a:rPr lang="en-US" sz="1600">
                <a:solidFill>
                  <a:schemeClr val="bg1"/>
                </a:solidFill>
              </a:rPr>
            </a:br>
            <a:r>
              <a:rPr lang="en-US" sz="1600">
                <a:solidFill>
                  <a:schemeClr val="bg1"/>
                </a:solidFill>
              </a:rPr>
              <a:t>(Nico Stuurman and Ron Vale)</a:t>
            </a:r>
          </a:p>
        </p:txBody>
      </p:sp>
      <p:sp>
        <p:nvSpPr>
          <p:cNvPr id="25606" name="Text Box 8"/>
          <p:cNvSpPr txBox="1">
            <a:spLocks noChangeArrowheads="1"/>
          </p:cNvSpPr>
          <p:nvPr/>
        </p:nvSpPr>
        <p:spPr bwMode="auto">
          <a:xfrm>
            <a:off x="5334000" y="5334000"/>
            <a:ext cx="30480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chemeClr val="bg1"/>
                </a:solidFill>
              </a:rPr>
              <a:t>S. cerevisiae</a:t>
            </a:r>
            <a:r>
              <a:rPr lang="en-US">
                <a:solidFill>
                  <a:schemeClr val="bg1"/>
                </a:solidFill>
              </a:rPr>
              <a:t>  expressing a mitochondrially targeted RFP, Susanne Rafelski, Marshall lab</a:t>
            </a:r>
          </a:p>
        </p:txBody>
      </p:sp>
      <p:pic>
        <p:nvPicPr>
          <p:cNvPr id="7" name="tub_histone_2.avi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3400" y="2147106"/>
            <a:ext cx="3315163" cy="2572109"/>
          </a:xfrm>
          <a:prstGeom prst="rect">
            <a:avLst/>
          </a:prstGeom>
        </p:spPr>
      </p:pic>
      <p:pic>
        <p:nvPicPr>
          <p:cNvPr id="9" name="MitoGlycSDCM2rotcropVolThresh60Amber-1.AVI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72100" y="2051856"/>
            <a:ext cx="2514952" cy="2514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 confocal?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Confocal is not a magic bullet</a:t>
            </a:r>
          </a:p>
          <a:p>
            <a:pPr lvl="1"/>
            <a:r>
              <a:rPr lang="en-US" dirty="0" smtClean="0"/>
              <a:t>It is extremely wasteful of photons</a:t>
            </a:r>
          </a:p>
          <a:p>
            <a:pPr lvl="1"/>
            <a:r>
              <a:rPr lang="en-US" dirty="0" smtClean="0"/>
              <a:t>Laser-scanning confocal is 100 – 200-fold less sensitive than </a:t>
            </a:r>
            <a:r>
              <a:rPr lang="en-US" dirty="0" err="1" smtClean="0"/>
              <a:t>widefield</a:t>
            </a:r>
            <a:endParaRPr lang="en-US" dirty="0" smtClean="0"/>
          </a:p>
          <a:p>
            <a:pPr lvl="1"/>
            <a:r>
              <a:rPr lang="en-US" dirty="0" smtClean="0"/>
              <a:t>Spinning-disk confocal is ~4-fold less sensitive than </a:t>
            </a:r>
            <a:r>
              <a:rPr lang="en-US" dirty="0" err="1" smtClean="0"/>
              <a:t>widefield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-25595" y="6540213"/>
            <a:ext cx="66211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dirty="0"/>
              <a:t>Murray JM et al., J. </a:t>
            </a:r>
            <a:r>
              <a:rPr lang="en-US" dirty="0" err="1"/>
              <a:t>Microsc</a:t>
            </a:r>
            <a:r>
              <a:rPr lang="en-US" dirty="0"/>
              <a:t>. 2007, 228: p.390-405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 confocal?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Confocal is not a magic bullet</a:t>
            </a:r>
          </a:p>
          <a:p>
            <a:pPr lvl="1"/>
            <a:r>
              <a:rPr lang="en-US"/>
              <a:t>It is extremely wasteful of photons</a:t>
            </a:r>
          </a:p>
          <a:p>
            <a:pPr lvl="1"/>
            <a:r>
              <a:rPr lang="en-US"/>
              <a:t>High laser power generally result in more photobleaching and photodamage.</a:t>
            </a:r>
          </a:p>
          <a:p>
            <a:pPr lvl="1"/>
            <a:endParaRPr lang="en-US"/>
          </a:p>
          <a:p>
            <a:r>
              <a:rPr lang="en-US"/>
              <a:t>For thin specimens, widefield epifluorescence is better – especially with deconvolution</a:t>
            </a:r>
          </a:p>
          <a:p>
            <a:endParaRPr lang="en-US"/>
          </a:p>
          <a:p>
            <a:r>
              <a:rPr lang="en-US"/>
              <a:t>Confocal excels with thick, heavily stained specimens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Optical Sectioning and 3D reconstruction</a:t>
            </a:r>
          </a:p>
        </p:txBody>
      </p:sp>
      <p:sp>
        <p:nvSpPr>
          <p:cNvPr id="188419" name="Rectangle 3"/>
          <p:cNvSpPr>
            <a:spLocks noChangeArrowheads="1"/>
          </p:cNvSpPr>
          <p:nvPr/>
        </p:nvSpPr>
        <p:spPr bwMode="auto">
          <a:xfrm>
            <a:off x="1463675" y="3430588"/>
            <a:ext cx="639763" cy="9144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8420" name="AutoShape 4"/>
          <p:cNvSpPr>
            <a:spLocks noChangeArrowheads="1"/>
          </p:cNvSpPr>
          <p:nvPr/>
        </p:nvSpPr>
        <p:spPr bwMode="auto">
          <a:xfrm>
            <a:off x="1463675" y="4344988"/>
            <a:ext cx="639763" cy="274637"/>
          </a:xfrm>
          <a:custGeom>
            <a:avLst/>
            <a:gdLst>
              <a:gd name="G0" fmla="+- 7986 0 0"/>
              <a:gd name="G1" fmla="+- 21600 0 7986"/>
              <a:gd name="G2" fmla="*/ 7986 1 2"/>
              <a:gd name="G3" fmla="+- 21600 0 G2"/>
              <a:gd name="G4" fmla="+/ 7986 21600 2"/>
              <a:gd name="G5" fmla="+/ G1 0 2"/>
              <a:gd name="G6" fmla="*/ 21600 21600 7986"/>
              <a:gd name="G7" fmla="*/ G6 1 2"/>
              <a:gd name="G8" fmla="+- 21600 0 G7"/>
              <a:gd name="G9" fmla="*/ 21600 1 2"/>
              <a:gd name="G10" fmla="+- 7986 0 G9"/>
              <a:gd name="G11" fmla="?: G10 G8 0"/>
              <a:gd name="G12" fmla="?: G10 G7 21600"/>
              <a:gd name="T0" fmla="*/ 17607 w 21600"/>
              <a:gd name="T1" fmla="*/ 10800 h 21600"/>
              <a:gd name="T2" fmla="*/ 10800 w 21600"/>
              <a:gd name="T3" fmla="*/ 21600 h 21600"/>
              <a:gd name="T4" fmla="*/ 3993 w 21600"/>
              <a:gd name="T5" fmla="*/ 10800 h 21600"/>
              <a:gd name="T6" fmla="*/ 10800 w 21600"/>
              <a:gd name="T7" fmla="*/ 0 h 21600"/>
              <a:gd name="T8" fmla="*/ 5793 w 21600"/>
              <a:gd name="T9" fmla="*/ 5793 h 21600"/>
              <a:gd name="T10" fmla="*/ 15807 w 21600"/>
              <a:gd name="T11" fmla="*/ 1580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7986" y="21600"/>
                </a:lnTo>
                <a:lnTo>
                  <a:pt x="13614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8421" name="Line 5"/>
          <p:cNvSpPr>
            <a:spLocks noChangeShapeType="1"/>
          </p:cNvSpPr>
          <p:nvPr/>
        </p:nvSpPr>
        <p:spPr bwMode="auto">
          <a:xfrm flipV="1">
            <a:off x="1774825" y="3246438"/>
            <a:ext cx="0" cy="15541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8422" name="AutoShape 6"/>
          <p:cNvSpPr>
            <a:spLocks noChangeArrowheads="1"/>
          </p:cNvSpPr>
          <p:nvPr/>
        </p:nvSpPr>
        <p:spPr bwMode="auto">
          <a:xfrm rot="-2714726">
            <a:off x="1412082" y="5120481"/>
            <a:ext cx="639762" cy="54927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8423" name="Rectangle 7"/>
          <p:cNvSpPr>
            <a:spLocks noChangeArrowheads="1"/>
          </p:cNvSpPr>
          <p:nvPr/>
        </p:nvSpPr>
        <p:spPr bwMode="auto">
          <a:xfrm>
            <a:off x="1554163" y="25146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8424" name="Line 8"/>
          <p:cNvSpPr>
            <a:spLocks noChangeShapeType="1"/>
          </p:cNvSpPr>
          <p:nvPr/>
        </p:nvSpPr>
        <p:spPr bwMode="auto">
          <a:xfrm>
            <a:off x="1006475" y="5303838"/>
            <a:ext cx="14620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8425" name="Line 9"/>
          <p:cNvSpPr>
            <a:spLocks noChangeShapeType="1"/>
          </p:cNvSpPr>
          <p:nvPr/>
        </p:nvSpPr>
        <p:spPr bwMode="auto">
          <a:xfrm flipV="1">
            <a:off x="1189038" y="5989638"/>
            <a:ext cx="0" cy="182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8426" name="Line 10"/>
          <p:cNvSpPr>
            <a:spLocks noChangeShapeType="1"/>
          </p:cNvSpPr>
          <p:nvPr/>
        </p:nvSpPr>
        <p:spPr bwMode="auto">
          <a:xfrm flipH="1">
            <a:off x="1006475" y="6172200"/>
            <a:ext cx="182563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8427" name="Line 11"/>
          <p:cNvSpPr>
            <a:spLocks noChangeShapeType="1"/>
          </p:cNvSpPr>
          <p:nvPr/>
        </p:nvSpPr>
        <p:spPr bwMode="auto">
          <a:xfrm>
            <a:off x="1189038" y="6172200"/>
            <a:ext cx="182562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8428" name="Text Box 12"/>
          <p:cNvSpPr txBox="1">
            <a:spLocks noChangeArrowheads="1"/>
          </p:cNvSpPr>
          <p:nvPr/>
        </p:nvSpPr>
        <p:spPr bwMode="auto">
          <a:xfrm>
            <a:off x="822325" y="6181725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x</a:t>
            </a:r>
          </a:p>
        </p:txBody>
      </p:sp>
      <p:sp>
        <p:nvSpPr>
          <p:cNvPr id="188429" name="Text Box 13"/>
          <p:cNvSpPr txBox="1">
            <a:spLocks noChangeArrowheads="1"/>
          </p:cNvSpPr>
          <p:nvPr/>
        </p:nvSpPr>
        <p:spPr bwMode="auto">
          <a:xfrm>
            <a:off x="1281113" y="6181725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y</a:t>
            </a:r>
          </a:p>
        </p:txBody>
      </p:sp>
      <p:sp>
        <p:nvSpPr>
          <p:cNvPr id="188430" name="Text Box 14"/>
          <p:cNvSpPr txBox="1">
            <a:spLocks noChangeArrowheads="1"/>
          </p:cNvSpPr>
          <p:nvPr/>
        </p:nvSpPr>
        <p:spPr bwMode="auto">
          <a:xfrm>
            <a:off x="1054100" y="5715000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 confocal?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635500"/>
          </a:xfrm>
        </p:spPr>
        <p:txBody>
          <a:bodyPr/>
          <a:lstStyle/>
          <a:p>
            <a:r>
              <a:rPr lang="en-US" dirty="0"/>
              <a:t>What is thick?</a:t>
            </a:r>
          </a:p>
          <a:p>
            <a:pPr lvl="1"/>
            <a:r>
              <a:rPr lang="en-US" dirty="0"/>
              <a:t>A good rule of thumb is 10 </a:t>
            </a:r>
            <a:r>
              <a:rPr lang="en-US" dirty="0">
                <a:cs typeface="Arial" charset="0"/>
              </a:rPr>
              <a:t>× the depth of field of the objective</a:t>
            </a:r>
          </a:p>
          <a:p>
            <a:pPr lvl="1"/>
            <a:r>
              <a:rPr lang="en-US" dirty="0">
                <a:cs typeface="Arial" charset="0"/>
              </a:rPr>
              <a:t>100x / 1.4 NA:	</a:t>
            </a:r>
            <a:r>
              <a:rPr lang="en-US" dirty="0" err="1">
                <a:cs typeface="Arial" charset="0"/>
              </a:rPr>
              <a:t>d.o.f</a:t>
            </a:r>
            <a:r>
              <a:rPr lang="en-US" dirty="0">
                <a:cs typeface="Arial" charset="0"/>
              </a:rPr>
              <a:t>. 0.66</a:t>
            </a:r>
            <a:r>
              <a:rPr lang="en-US" dirty="0">
                <a:latin typeface="Symbol" pitchFamily="18" charset="2"/>
                <a:cs typeface="Arial" charset="0"/>
              </a:rPr>
              <a:t>m</a:t>
            </a:r>
            <a:r>
              <a:rPr lang="en-US" dirty="0">
                <a:cs typeface="Arial" charset="0"/>
              </a:rPr>
              <a:t>m</a:t>
            </a:r>
          </a:p>
          <a:p>
            <a:pPr lvl="1"/>
            <a:r>
              <a:rPr lang="en-US" dirty="0">
                <a:cs typeface="Arial" charset="0"/>
              </a:rPr>
              <a:t>20x / 0.75 NA:	</a:t>
            </a:r>
            <a:r>
              <a:rPr lang="en-US" dirty="0" err="1">
                <a:cs typeface="Arial" charset="0"/>
              </a:rPr>
              <a:t>d.o.f</a:t>
            </a:r>
            <a:r>
              <a:rPr lang="en-US" dirty="0">
                <a:cs typeface="Arial" charset="0"/>
              </a:rPr>
              <a:t> 2.3 </a:t>
            </a:r>
            <a:r>
              <a:rPr lang="en-US" dirty="0">
                <a:latin typeface="Symbol" pitchFamily="18" charset="2"/>
                <a:cs typeface="Arial" charset="0"/>
              </a:rPr>
              <a:t>m</a:t>
            </a:r>
            <a:r>
              <a:rPr lang="en-US" dirty="0">
                <a:cs typeface="Arial" charset="0"/>
              </a:rPr>
              <a:t>m</a:t>
            </a:r>
          </a:p>
          <a:p>
            <a:pPr lvl="1"/>
            <a:endParaRPr lang="en-US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Sample preparation is KEY for imaging thick specimens</a:t>
            </a:r>
          </a:p>
          <a:p>
            <a:pPr lvl="1"/>
            <a:r>
              <a:rPr lang="en-US" dirty="0" err="1">
                <a:cs typeface="Arial" charset="0"/>
              </a:rPr>
              <a:t>Confocal</a:t>
            </a:r>
            <a:r>
              <a:rPr lang="en-US" dirty="0">
                <a:cs typeface="Arial" charset="0"/>
              </a:rPr>
              <a:t> does not fix scattering, refractive index mismatch, or everything else that can go wrong – it only removes out of focus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z="3200" dirty="0"/>
              <a:t>TIRF</a:t>
            </a:r>
            <a:br>
              <a:rPr lang="en-US" sz="3200" dirty="0"/>
            </a:br>
            <a:r>
              <a:rPr lang="en-US" sz="2400" dirty="0"/>
              <a:t>Total Internal Reflection Microscopy</a:t>
            </a:r>
            <a:endParaRPr lang="en-US" sz="3200" dirty="0"/>
          </a:p>
        </p:txBody>
      </p:sp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400051" y="3100388"/>
            <a:ext cx="417195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800" b="0" dirty="0" smtClean="0">
                <a:latin typeface="Chalkboard" charset="0"/>
              </a:rPr>
              <a:t>Excite just the </a:t>
            </a:r>
            <a:r>
              <a:rPr lang="en-US" sz="2800" b="0" dirty="0" err="1" smtClean="0">
                <a:latin typeface="Chalkboard" charset="0"/>
              </a:rPr>
              <a:t>fluorophores</a:t>
            </a:r>
            <a:r>
              <a:rPr lang="en-US" sz="2800" b="0" dirty="0" smtClean="0">
                <a:latin typeface="Chalkboard" charset="0"/>
              </a:rPr>
              <a:t> at the coverslip.</a:t>
            </a:r>
            <a:endParaRPr lang="en-US" sz="2800" b="0" dirty="0">
              <a:latin typeface="Chalkboard" charset="0"/>
            </a:endParaRPr>
          </a:p>
        </p:txBody>
      </p:sp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86000"/>
            <a:ext cx="3810000" cy="412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159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z="3200"/>
              <a:t>Total Internal Reflection</a:t>
            </a:r>
          </a:p>
        </p:txBody>
      </p:sp>
      <p:sp>
        <p:nvSpPr>
          <p:cNvPr id="132101" name="Rectangle 5"/>
          <p:cNvSpPr>
            <a:spLocks noChangeArrowheads="1"/>
          </p:cNvSpPr>
          <p:nvPr/>
        </p:nvSpPr>
        <p:spPr bwMode="auto">
          <a:xfrm>
            <a:off x="0" y="3808413"/>
            <a:ext cx="9144000" cy="30495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4" name="Rectangle 8"/>
          <p:cNvSpPr>
            <a:spLocks noChangeArrowheads="1"/>
          </p:cNvSpPr>
          <p:nvPr/>
        </p:nvSpPr>
        <p:spPr bwMode="auto">
          <a:xfrm>
            <a:off x="3819525" y="1193800"/>
            <a:ext cx="508476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0">
                <a:latin typeface="Chalkboard" charset="0"/>
              </a:rPr>
              <a:t>Snell’s Law:   </a:t>
            </a:r>
            <a:r>
              <a:rPr lang="en-US" b="0" i="1">
                <a:latin typeface="Chalkboard" charset="0"/>
              </a:rPr>
              <a:t>n</a:t>
            </a:r>
            <a:r>
              <a:rPr lang="en-US" b="0" baseline="-25000">
                <a:latin typeface="Chalkboard" charset="0"/>
              </a:rPr>
              <a:t>1</a:t>
            </a:r>
            <a:r>
              <a:rPr lang="en-US" b="0">
                <a:latin typeface="Chalkboard" charset="0"/>
              </a:rPr>
              <a:t> Sin(</a:t>
            </a:r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1</a:t>
            </a:r>
            <a:r>
              <a:rPr lang="en-US" b="0">
                <a:latin typeface="Chalkboard" charset="0"/>
              </a:rPr>
              <a:t>) = </a:t>
            </a:r>
            <a:r>
              <a:rPr lang="en-US" b="0" i="1">
                <a:latin typeface="Chalkboard" charset="0"/>
              </a:rPr>
              <a:t>n</a:t>
            </a:r>
            <a:r>
              <a:rPr lang="en-US" b="0" baseline="-25000">
                <a:latin typeface="Chalkboard" charset="0"/>
              </a:rPr>
              <a:t>2</a:t>
            </a:r>
            <a:r>
              <a:rPr lang="en-US" b="0">
                <a:latin typeface="Chalkboard" charset="0"/>
              </a:rPr>
              <a:t> Sin(</a:t>
            </a:r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2</a:t>
            </a:r>
            <a:r>
              <a:rPr lang="en-US" b="0">
                <a:latin typeface="Chalkboard" charset="0"/>
              </a:rPr>
              <a:t>)</a:t>
            </a:r>
          </a:p>
        </p:txBody>
      </p:sp>
      <p:grpSp>
        <p:nvGrpSpPr>
          <p:cNvPr id="132128" name="Group 32"/>
          <p:cNvGrpSpPr>
            <a:grpSpLocks/>
          </p:cNvGrpSpPr>
          <p:nvPr/>
        </p:nvGrpSpPr>
        <p:grpSpPr bwMode="auto">
          <a:xfrm>
            <a:off x="2133600" y="2590800"/>
            <a:ext cx="6172200" cy="3581400"/>
            <a:chOff x="1344" y="1632"/>
            <a:chExt cx="3888" cy="2256"/>
          </a:xfrm>
        </p:grpSpPr>
        <p:sp>
          <p:nvSpPr>
            <p:cNvPr id="132107" name="Freeform 11"/>
            <p:cNvSpPr>
              <a:spLocks/>
            </p:cNvSpPr>
            <p:nvPr/>
          </p:nvSpPr>
          <p:spPr bwMode="auto">
            <a:xfrm>
              <a:off x="1344" y="1632"/>
              <a:ext cx="3888" cy="2256"/>
            </a:xfrm>
            <a:custGeom>
              <a:avLst/>
              <a:gdLst>
                <a:gd name="T0" fmla="*/ 0 w 3888"/>
                <a:gd name="T1" fmla="*/ 2256 h 2256"/>
                <a:gd name="T2" fmla="*/ 1872 w 3888"/>
                <a:gd name="T3" fmla="*/ 768 h 2256"/>
                <a:gd name="T4" fmla="*/ 3888 w 3888"/>
                <a:gd name="T5" fmla="*/ 0 h 2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8" h="2256">
                  <a:moveTo>
                    <a:pt x="0" y="2256"/>
                  </a:moveTo>
                  <a:lnTo>
                    <a:pt x="1872" y="768"/>
                  </a:lnTo>
                  <a:lnTo>
                    <a:pt x="3888" y="0"/>
                  </a:lnTo>
                </a:path>
              </a:pathLst>
            </a:custGeom>
            <a:noFill/>
            <a:ln w="12700" cmpd="sng">
              <a:solidFill>
                <a:srgbClr val="FF2226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22" name="Freeform 26"/>
            <p:cNvSpPr>
              <a:spLocks/>
            </p:cNvSpPr>
            <p:nvPr/>
          </p:nvSpPr>
          <p:spPr bwMode="auto">
            <a:xfrm>
              <a:off x="3204" y="2400"/>
              <a:ext cx="1872" cy="1488"/>
            </a:xfrm>
            <a:custGeom>
              <a:avLst/>
              <a:gdLst>
                <a:gd name="T0" fmla="*/ 1872 w 1872"/>
                <a:gd name="T1" fmla="*/ 1488 h 1488"/>
                <a:gd name="T2" fmla="*/ 0 w 1872"/>
                <a:gd name="T3" fmla="*/ 0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72" h="1488">
                  <a:moveTo>
                    <a:pt x="1872" y="1488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FF2226"/>
              </a:solidFill>
              <a:prstDash val="sysDot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2134" name="Line 38"/>
          <p:cNvSpPr>
            <a:spLocks noChangeShapeType="1"/>
          </p:cNvSpPr>
          <p:nvPr/>
        </p:nvSpPr>
        <p:spPr bwMode="auto">
          <a:xfrm>
            <a:off x="5097463" y="2286000"/>
            <a:ext cx="0" cy="32337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35" name="Arc 39"/>
          <p:cNvSpPr>
            <a:spLocks/>
          </p:cNvSpPr>
          <p:nvPr/>
        </p:nvSpPr>
        <p:spPr bwMode="auto">
          <a:xfrm>
            <a:off x="5097463" y="3140075"/>
            <a:ext cx="623887" cy="666750"/>
          </a:xfrm>
          <a:custGeom>
            <a:avLst/>
            <a:gdLst>
              <a:gd name="G0" fmla="+- 0 0 0"/>
              <a:gd name="G1" fmla="+- 21593 0 0"/>
              <a:gd name="G2" fmla="+- 21600 0 0"/>
              <a:gd name="T0" fmla="*/ 546 w 20136"/>
              <a:gd name="T1" fmla="*/ 0 h 21593"/>
              <a:gd name="T2" fmla="*/ 20136 w 20136"/>
              <a:gd name="T3" fmla="*/ 13778 h 21593"/>
              <a:gd name="T4" fmla="*/ 0 w 20136"/>
              <a:gd name="T5" fmla="*/ 21593 h 2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136" h="21593" fill="none" extrusionOk="0">
                <a:moveTo>
                  <a:pt x="546" y="-1"/>
                </a:moveTo>
                <a:cubicBezTo>
                  <a:pt x="9257" y="220"/>
                  <a:pt x="16983" y="5653"/>
                  <a:pt x="20136" y="13777"/>
                </a:cubicBezTo>
              </a:path>
              <a:path w="20136" h="21593" stroke="0" extrusionOk="0">
                <a:moveTo>
                  <a:pt x="546" y="-1"/>
                </a:moveTo>
                <a:cubicBezTo>
                  <a:pt x="9257" y="220"/>
                  <a:pt x="16983" y="5653"/>
                  <a:pt x="20136" y="13777"/>
                </a:cubicBezTo>
                <a:lnTo>
                  <a:pt x="0" y="21593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36" name="Arc 40"/>
          <p:cNvSpPr>
            <a:spLocks/>
          </p:cNvSpPr>
          <p:nvPr/>
        </p:nvSpPr>
        <p:spPr bwMode="auto">
          <a:xfrm>
            <a:off x="4578350" y="3792538"/>
            <a:ext cx="525463" cy="668337"/>
          </a:xfrm>
          <a:custGeom>
            <a:avLst/>
            <a:gdLst>
              <a:gd name="G0" fmla="+- 16566 0 0"/>
              <a:gd name="G1" fmla="+- 0 0 0"/>
              <a:gd name="G2" fmla="+- 21600 0 0"/>
              <a:gd name="T0" fmla="*/ 16976 w 16976"/>
              <a:gd name="T1" fmla="*/ 21596 h 21600"/>
              <a:gd name="T2" fmla="*/ 0 w 16976"/>
              <a:gd name="T3" fmla="*/ 13860 h 21600"/>
              <a:gd name="T4" fmla="*/ 16566 w 16976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976" h="21600" fill="none" extrusionOk="0">
                <a:moveTo>
                  <a:pt x="16976" y="21596"/>
                </a:moveTo>
                <a:cubicBezTo>
                  <a:pt x="16839" y="21598"/>
                  <a:pt x="16702" y="21599"/>
                  <a:pt x="16566" y="21600"/>
                </a:cubicBezTo>
                <a:cubicBezTo>
                  <a:pt x="10170" y="21600"/>
                  <a:pt x="4103" y="18765"/>
                  <a:pt x="-1" y="13860"/>
                </a:cubicBezTo>
              </a:path>
              <a:path w="16976" h="21600" stroke="0" extrusionOk="0">
                <a:moveTo>
                  <a:pt x="16976" y="21596"/>
                </a:moveTo>
                <a:cubicBezTo>
                  <a:pt x="16839" y="21598"/>
                  <a:pt x="16702" y="21599"/>
                  <a:pt x="16566" y="21600"/>
                </a:cubicBezTo>
                <a:cubicBezTo>
                  <a:pt x="10170" y="21600"/>
                  <a:pt x="4103" y="18765"/>
                  <a:pt x="-1" y="13860"/>
                </a:cubicBezTo>
                <a:lnTo>
                  <a:pt x="16566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37" name="Rectangle 41"/>
          <p:cNvSpPr>
            <a:spLocks noChangeArrowheads="1"/>
          </p:cNvSpPr>
          <p:nvPr/>
        </p:nvSpPr>
        <p:spPr bwMode="auto">
          <a:xfrm>
            <a:off x="4446588" y="4408488"/>
            <a:ext cx="41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1</a:t>
            </a:r>
          </a:p>
        </p:txBody>
      </p:sp>
      <p:sp>
        <p:nvSpPr>
          <p:cNvPr id="132138" name="Rectangle 42"/>
          <p:cNvSpPr>
            <a:spLocks noChangeArrowheads="1"/>
          </p:cNvSpPr>
          <p:nvPr/>
        </p:nvSpPr>
        <p:spPr bwMode="auto">
          <a:xfrm>
            <a:off x="5426075" y="2724150"/>
            <a:ext cx="45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2</a:t>
            </a:r>
          </a:p>
        </p:txBody>
      </p:sp>
      <p:sp>
        <p:nvSpPr>
          <p:cNvPr id="132140" name="Rectangle 44"/>
          <p:cNvSpPr>
            <a:spLocks noChangeArrowheads="1"/>
          </p:cNvSpPr>
          <p:nvPr/>
        </p:nvSpPr>
        <p:spPr bwMode="auto">
          <a:xfrm>
            <a:off x="288925" y="2276475"/>
            <a:ext cx="2722563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Aqueous sample</a:t>
            </a:r>
          </a:p>
          <a:p>
            <a:pPr algn="l"/>
            <a:r>
              <a:rPr lang="en-US" sz="2800" b="0" i="1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sz="2800" b="0" baseline="-25000">
                <a:solidFill>
                  <a:schemeClr val="accent2"/>
                </a:solidFill>
                <a:latin typeface="Chalkboard" charset="0"/>
              </a:rPr>
              <a:t>2</a:t>
            </a:r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 ≈ 1.33–1.38</a:t>
            </a:r>
          </a:p>
        </p:txBody>
      </p:sp>
      <p:sp>
        <p:nvSpPr>
          <p:cNvPr id="132141" name="Rectangle 45"/>
          <p:cNvSpPr>
            <a:spLocks noChangeArrowheads="1"/>
          </p:cNvSpPr>
          <p:nvPr/>
        </p:nvSpPr>
        <p:spPr bwMode="auto">
          <a:xfrm>
            <a:off x="331788" y="3851275"/>
            <a:ext cx="1398587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Cover</a:t>
            </a:r>
          </a:p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Glass</a:t>
            </a:r>
          </a:p>
          <a:p>
            <a:pPr algn="l"/>
            <a:r>
              <a:rPr lang="en-US" sz="2800" b="0" i="1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sz="2800" b="0" baseline="-25000">
                <a:solidFill>
                  <a:schemeClr val="accent2"/>
                </a:solidFill>
                <a:latin typeface="Chalkboard" charset="0"/>
              </a:rPr>
              <a:t>1</a:t>
            </a:r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=1.518</a:t>
            </a:r>
          </a:p>
        </p:txBody>
      </p:sp>
    </p:spTree>
    <p:extLst>
      <p:ext uri="{BB962C8B-B14F-4D97-AF65-F5344CB8AC3E}">
        <p14:creationId xmlns:p14="http://schemas.microsoft.com/office/powerpoint/2010/main" val="136058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z="3200"/>
              <a:t>Total Internal Reflection</a:t>
            </a: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0" y="3808413"/>
            <a:ext cx="9144000" cy="30495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542" name="Rectangle 6"/>
          <p:cNvSpPr>
            <a:spLocks noChangeArrowheads="1"/>
          </p:cNvSpPr>
          <p:nvPr/>
        </p:nvSpPr>
        <p:spPr bwMode="auto">
          <a:xfrm>
            <a:off x="3819525" y="1193800"/>
            <a:ext cx="508476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0">
                <a:latin typeface="Chalkboard" charset="0"/>
              </a:rPr>
              <a:t>Snell’s Law:   </a:t>
            </a:r>
            <a:r>
              <a:rPr lang="en-US" b="0" i="1">
                <a:latin typeface="Chalkboard" charset="0"/>
              </a:rPr>
              <a:t>n</a:t>
            </a:r>
            <a:r>
              <a:rPr lang="en-US" b="0" baseline="-25000">
                <a:latin typeface="Chalkboard" charset="0"/>
              </a:rPr>
              <a:t>1</a:t>
            </a:r>
            <a:r>
              <a:rPr lang="en-US" b="0">
                <a:latin typeface="Chalkboard" charset="0"/>
              </a:rPr>
              <a:t> Sin(</a:t>
            </a:r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1</a:t>
            </a:r>
            <a:r>
              <a:rPr lang="en-US" b="0">
                <a:latin typeface="Chalkboard" charset="0"/>
              </a:rPr>
              <a:t>) = </a:t>
            </a:r>
            <a:r>
              <a:rPr lang="en-US" b="0" i="1">
                <a:latin typeface="Chalkboard" charset="0"/>
              </a:rPr>
              <a:t>n</a:t>
            </a:r>
            <a:r>
              <a:rPr lang="en-US" b="0" baseline="-25000">
                <a:latin typeface="Chalkboard" charset="0"/>
              </a:rPr>
              <a:t>2</a:t>
            </a:r>
            <a:r>
              <a:rPr lang="en-US" b="0">
                <a:latin typeface="Chalkboard" charset="0"/>
              </a:rPr>
              <a:t> Sin(</a:t>
            </a:r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2</a:t>
            </a:r>
            <a:r>
              <a:rPr lang="en-US" b="0">
                <a:latin typeface="Chalkboard" charset="0"/>
              </a:rPr>
              <a:t>)</a:t>
            </a:r>
          </a:p>
        </p:txBody>
      </p:sp>
      <p:grpSp>
        <p:nvGrpSpPr>
          <p:cNvPr id="193556" name="Group 20"/>
          <p:cNvGrpSpPr>
            <a:grpSpLocks/>
          </p:cNvGrpSpPr>
          <p:nvPr/>
        </p:nvGrpSpPr>
        <p:grpSpPr bwMode="auto">
          <a:xfrm>
            <a:off x="2039938" y="2836863"/>
            <a:ext cx="6308725" cy="3182937"/>
            <a:chOff x="1285" y="1787"/>
            <a:chExt cx="3974" cy="2005"/>
          </a:xfrm>
        </p:grpSpPr>
        <p:sp>
          <p:nvSpPr>
            <p:cNvPr id="193557" name="Freeform 21"/>
            <p:cNvSpPr>
              <a:spLocks/>
            </p:cNvSpPr>
            <p:nvPr/>
          </p:nvSpPr>
          <p:spPr bwMode="auto">
            <a:xfrm>
              <a:off x="1285" y="1787"/>
              <a:ext cx="3974" cy="2005"/>
            </a:xfrm>
            <a:custGeom>
              <a:avLst/>
              <a:gdLst>
                <a:gd name="T0" fmla="*/ 0 w 3974"/>
                <a:gd name="T1" fmla="*/ 2005 h 2005"/>
                <a:gd name="T2" fmla="*/ 1931 w 3974"/>
                <a:gd name="T3" fmla="*/ 613 h 2005"/>
                <a:gd name="T4" fmla="*/ 3974 w 3974"/>
                <a:gd name="T5" fmla="*/ 0 h 2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74" h="2005">
                  <a:moveTo>
                    <a:pt x="0" y="2005"/>
                  </a:moveTo>
                  <a:lnTo>
                    <a:pt x="1931" y="613"/>
                  </a:lnTo>
                  <a:lnTo>
                    <a:pt x="3974" y="0"/>
                  </a:lnTo>
                </a:path>
              </a:pathLst>
            </a:custGeom>
            <a:noFill/>
            <a:ln w="12700" cmpd="sng">
              <a:solidFill>
                <a:srgbClr val="FF2226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558" name="Freeform 22"/>
            <p:cNvSpPr>
              <a:spLocks/>
            </p:cNvSpPr>
            <p:nvPr/>
          </p:nvSpPr>
          <p:spPr bwMode="auto">
            <a:xfrm>
              <a:off x="3204" y="2400"/>
              <a:ext cx="1931" cy="1392"/>
            </a:xfrm>
            <a:custGeom>
              <a:avLst/>
              <a:gdLst>
                <a:gd name="T0" fmla="*/ 1931 w 1931"/>
                <a:gd name="T1" fmla="*/ 1392 h 1392"/>
                <a:gd name="T2" fmla="*/ 0 w 1931"/>
                <a:gd name="T3" fmla="*/ 0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31" h="1392">
                  <a:moveTo>
                    <a:pt x="1931" y="1392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FF2226"/>
              </a:solidFill>
              <a:prstDash val="sysDot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3559" name="Line 23"/>
          <p:cNvSpPr>
            <a:spLocks noChangeShapeType="1"/>
          </p:cNvSpPr>
          <p:nvPr/>
        </p:nvSpPr>
        <p:spPr bwMode="auto">
          <a:xfrm>
            <a:off x="5097463" y="2286000"/>
            <a:ext cx="0" cy="32337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560" name="Arc 24"/>
          <p:cNvSpPr>
            <a:spLocks/>
          </p:cNvSpPr>
          <p:nvPr/>
        </p:nvSpPr>
        <p:spPr bwMode="auto">
          <a:xfrm>
            <a:off x="5097463" y="3141663"/>
            <a:ext cx="633412" cy="666750"/>
          </a:xfrm>
          <a:custGeom>
            <a:avLst/>
            <a:gdLst>
              <a:gd name="G0" fmla="+- 0 0 0"/>
              <a:gd name="G1" fmla="+- 21593 0 0"/>
              <a:gd name="G2" fmla="+- 21600 0 0"/>
              <a:gd name="T0" fmla="*/ 546 w 20437"/>
              <a:gd name="T1" fmla="*/ 0 h 21593"/>
              <a:gd name="T2" fmla="*/ 20437 w 20437"/>
              <a:gd name="T3" fmla="*/ 14603 h 21593"/>
              <a:gd name="T4" fmla="*/ 0 w 20437"/>
              <a:gd name="T5" fmla="*/ 21593 h 2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437" h="21593" fill="none" extrusionOk="0">
                <a:moveTo>
                  <a:pt x="546" y="-1"/>
                </a:moveTo>
                <a:cubicBezTo>
                  <a:pt x="9578" y="228"/>
                  <a:pt x="17513" y="6054"/>
                  <a:pt x="20437" y="14602"/>
                </a:cubicBezTo>
              </a:path>
              <a:path w="20437" h="21593" stroke="0" extrusionOk="0">
                <a:moveTo>
                  <a:pt x="546" y="-1"/>
                </a:moveTo>
                <a:cubicBezTo>
                  <a:pt x="9578" y="228"/>
                  <a:pt x="17513" y="6054"/>
                  <a:pt x="20437" y="14602"/>
                </a:cubicBezTo>
                <a:lnTo>
                  <a:pt x="0" y="21593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561" name="Arc 25"/>
          <p:cNvSpPr>
            <a:spLocks/>
          </p:cNvSpPr>
          <p:nvPr/>
        </p:nvSpPr>
        <p:spPr bwMode="auto">
          <a:xfrm>
            <a:off x="4556125" y="3792538"/>
            <a:ext cx="549275" cy="668337"/>
          </a:xfrm>
          <a:custGeom>
            <a:avLst/>
            <a:gdLst>
              <a:gd name="G0" fmla="+- 17315 0 0"/>
              <a:gd name="G1" fmla="+- 0 0 0"/>
              <a:gd name="G2" fmla="+- 21600 0 0"/>
              <a:gd name="T0" fmla="*/ 17725 w 17725"/>
              <a:gd name="T1" fmla="*/ 21596 h 21600"/>
              <a:gd name="T2" fmla="*/ 0 w 17725"/>
              <a:gd name="T3" fmla="*/ 12913 h 21600"/>
              <a:gd name="T4" fmla="*/ 17315 w 17725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725" h="21600" fill="none" extrusionOk="0">
                <a:moveTo>
                  <a:pt x="17725" y="21596"/>
                </a:moveTo>
                <a:cubicBezTo>
                  <a:pt x="17588" y="21598"/>
                  <a:pt x="17451" y="21599"/>
                  <a:pt x="17315" y="21600"/>
                </a:cubicBezTo>
                <a:cubicBezTo>
                  <a:pt x="10495" y="21600"/>
                  <a:pt x="4076" y="18379"/>
                  <a:pt x="-1" y="12913"/>
                </a:cubicBezTo>
              </a:path>
              <a:path w="17725" h="21600" stroke="0" extrusionOk="0">
                <a:moveTo>
                  <a:pt x="17725" y="21596"/>
                </a:moveTo>
                <a:cubicBezTo>
                  <a:pt x="17588" y="21598"/>
                  <a:pt x="17451" y="21599"/>
                  <a:pt x="17315" y="21600"/>
                </a:cubicBezTo>
                <a:cubicBezTo>
                  <a:pt x="10495" y="21600"/>
                  <a:pt x="4076" y="18379"/>
                  <a:pt x="-1" y="12913"/>
                </a:cubicBezTo>
                <a:lnTo>
                  <a:pt x="17315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562" name="Rectangle 26"/>
          <p:cNvSpPr>
            <a:spLocks noChangeArrowheads="1"/>
          </p:cNvSpPr>
          <p:nvPr/>
        </p:nvSpPr>
        <p:spPr bwMode="auto">
          <a:xfrm>
            <a:off x="4446588" y="4408488"/>
            <a:ext cx="41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1</a:t>
            </a:r>
          </a:p>
        </p:txBody>
      </p:sp>
      <p:sp>
        <p:nvSpPr>
          <p:cNvPr id="193563" name="Rectangle 27"/>
          <p:cNvSpPr>
            <a:spLocks noChangeArrowheads="1"/>
          </p:cNvSpPr>
          <p:nvPr/>
        </p:nvSpPr>
        <p:spPr bwMode="auto">
          <a:xfrm>
            <a:off x="5426075" y="2724150"/>
            <a:ext cx="45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2</a:t>
            </a:r>
          </a:p>
        </p:txBody>
      </p:sp>
      <p:sp>
        <p:nvSpPr>
          <p:cNvPr id="193564" name="Rectangle 28"/>
          <p:cNvSpPr>
            <a:spLocks noChangeArrowheads="1"/>
          </p:cNvSpPr>
          <p:nvPr/>
        </p:nvSpPr>
        <p:spPr bwMode="auto">
          <a:xfrm>
            <a:off x="288925" y="2276475"/>
            <a:ext cx="2722563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Aqueous sample</a:t>
            </a:r>
          </a:p>
          <a:p>
            <a:pPr algn="l"/>
            <a:r>
              <a:rPr lang="en-US" sz="2800" b="0" i="1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sz="2800" b="0" baseline="-25000">
                <a:solidFill>
                  <a:schemeClr val="accent2"/>
                </a:solidFill>
                <a:latin typeface="Chalkboard" charset="0"/>
              </a:rPr>
              <a:t>2</a:t>
            </a:r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 ≈ 1.33–1.38</a:t>
            </a:r>
          </a:p>
        </p:txBody>
      </p:sp>
      <p:sp>
        <p:nvSpPr>
          <p:cNvPr id="193565" name="Rectangle 29"/>
          <p:cNvSpPr>
            <a:spLocks noChangeArrowheads="1"/>
          </p:cNvSpPr>
          <p:nvPr/>
        </p:nvSpPr>
        <p:spPr bwMode="auto">
          <a:xfrm>
            <a:off x="331788" y="3851275"/>
            <a:ext cx="1398587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Cover</a:t>
            </a:r>
          </a:p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Glass</a:t>
            </a:r>
          </a:p>
          <a:p>
            <a:pPr algn="l"/>
            <a:r>
              <a:rPr lang="en-US" sz="2800" b="0" i="1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sz="2800" b="0" baseline="-25000">
                <a:solidFill>
                  <a:schemeClr val="accent2"/>
                </a:solidFill>
                <a:latin typeface="Chalkboard" charset="0"/>
              </a:rPr>
              <a:t>1</a:t>
            </a:r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=1.518</a:t>
            </a:r>
          </a:p>
        </p:txBody>
      </p:sp>
    </p:spTree>
    <p:extLst>
      <p:ext uri="{BB962C8B-B14F-4D97-AF65-F5344CB8AC3E}">
        <p14:creationId xmlns:p14="http://schemas.microsoft.com/office/powerpoint/2010/main" val="397243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z="3200"/>
              <a:t>Total Internal Reflection</a:t>
            </a:r>
          </a:p>
        </p:txBody>
      </p:sp>
      <p:sp>
        <p:nvSpPr>
          <p:cNvPr id="195588" name="Rectangle 4"/>
          <p:cNvSpPr>
            <a:spLocks noChangeArrowheads="1"/>
          </p:cNvSpPr>
          <p:nvPr/>
        </p:nvSpPr>
        <p:spPr bwMode="auto">
          <a:xfrm>
            <a:off x="0" y="3808413"/>
            <a:ext cx="9144000" cy="30495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590" name="Rectangle 6"/>
          <p:cNvSpPr>
            <a:spLocks noChangeArrowheads="1"/>
          </p:cNvSpPr>
          <p:nvPr/>
        </p:nvSpPr>
        <p:spPr bwMode="auto">
          <a:xfrm>
            <a:off x="3819525" y="1193800"/>
            <a:ext cx="508476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0">
                <a:latin typeface="Chalkboard" charset="0"/>
              </a:rPr>
              <a:t>Snell’s Law:   </a:t>
            </a:r>
            <a:r>
              <a:rPr lang="en-US" b="0" i="1">
                <a:latin typeface="Chalkboard" charset="0"/>
              </a:rPr>
              <a:t>n</a:t>
            </a:r>
            <a:r>
              <a:rPr lang="en-US" b="0" baseline="-25000">
                <a:latin typeface="Chalkboard" charset="0"/>
              </a:rPr>
              <a:t>1</a:t>
            </a:r>
            <a:r>
              <a:rPr lang="en-US" b="0">
                <a:latin typeface="Chalkboard" charset="0"/>
              </a:rPr>
              <a:t> Sin(</a:t>
            </a:r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1</a:t>
            </a:r>
            <a:r>
              <a:rPr lang="en-US" b="0">
                <a:latin typeface="Chalkboard" charset="0"/>
              </a:rPr>
              <a:t>) = </a:t>
            </a:r>
            <a:r>
              <a:rPr lang="en-US" b="0" i="1">
                <a:latin typeface="Chalkboard" charset="0"/>
              </a:rPr>
              <a:t>n</a:t>
            </a:r>
            <a:r>
              <a:rPr lang="en-US" b="0" baseline="-25000">
                <a:latin typeface="Chalkboard" charset="0"/>
              </a:rPr>
              <a:t>2</a:t>
            </a:r>
            <a:r>
              <a:rPr lang="en-US" b="0">
                <a:latin typeface="Chalkboard" charset="0"/>
              </a:rPr>
              <a:t> Sin(</a:t>
            </a:r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2</a:t>
            </a:r>
            <a:r>
              <a:rPr lang="en-US" b="0">
                <a:latin typeface="Chalkboard" charset="0"/>
              </a:rPr>
              <a:t>)</a:t>
            </a:r>
          </a:p>
        </p:txBody>
      </p:sp>
      <p:grpSp>
        <p:nvGrpSpPr>
          <p:cNvPr id="195601" name="Group 17"/>
          <p:cNvGrpSpPr>
            <a:grpSpLocks/>
          </p:cNvGrpSpPr>
          <p:nvPr/>
        </p:nvGrpSpPr>
        <p:grpSpPr bwMode="auto">
          <a:xfrm>
            <a:off x="1938338" y="3132138"/>
            <a:ext cx="6435725" cy="2727325"/>
            <a:chOff x="1221" y="1973"/>
            <a:chExt cx="4054" cy="1718"/>
          </a:xfrm>
        </p:grpSpPr>
        <p:sp>
          <p:nvSpPr>
            <p:cNvPr id="195602" name="Freeform 18"/>
            <p:cNvSpPr>
              <a:spLocks/>
            </p:cNvSpPr>
            <p:nvPr/>
          </p:nvSpPr>
          <p:spPr bwMode="auto">
            <a:xfrm>
              <a:off x="1221" y="1973"/>
              <a:ext cx="4054" cy="1718"/>
            </a:xfrm>
            <a:custGeom>
              <a:avLst/>
              <a:gdLst>
                <a:gd name="T0" fmla="*/ 0 w 4054"/>
                <a:gd name="T1" fmla="*/ 1718 h 1718"/>
                <a:gd name="T2" fmla="*/ 1995 w 4054"/>
                <a:gd name="T3" fmla="*/ 427 h 1718"/>
                <a:gd name="T4" fmla="*/ 4054 w 4054"/>
                <a:gd name="T5" fmla="*/ 0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54" h="1718">
                  <a:moveTo>
                    <a:pt x="0" y="1718"/>
                  </a:moveTo>
                  <a:lnTo>
                    <a:pt x="1995" y="427"/>
                  </a:lnTo>
                  <a:lnTo>
                    <a:pt x="4054" y="0"/>
                  </a:lnTo>
                </a:path>
              </a:pathLst>
            </a:custGeom>
            <a:noFill/>
            <a:ln w="12700" cmpd="sng">
              <a:solidFill>
                <a:srgbClr val="FF2226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03" name="Freeform 19"/>
            <p:cNvSpPr>
              <a:spLocks/>
            </p:cNvSpPr>
            <p:nvPr/>
          </p:nvSpPr>
          <p:spPr bwMode="auto">
            <a:xfrm>
              <a:off x="3204" y="2400"/>
              <a:ext cx="1995" cy="1291"/>
            </a:xfrm>
            <a:custGeom>
              <a:avLst/>
              <a:gdLst>
                <a:gd name="T0" fmla="*/ 1995 w 1995"/>
                <a:gd name="T1" fmla="*/ 1291 h 1291"/>
                <a:gd name="T2" fmla="*/ 0 w 1995"/>
                <a:gd name="T3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95" h="1291">
                  <a:moveTo>
                    <a:pt x="1995" y="1291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FF2226"/>
              </a:solidFill>
              <a:prstDash val="sysDot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5607" name="Line 23"/>
          <p:cNvSpPr>
            <a:spLocks noChangeShapeType="1"/>
          </p:cNvSpPr>
          <p:nvPr/>
        </p:nvSpPr>
        <p:spPr bwMode="auto">
          <a:xfrm>
            <a:off x="5097463" y="2286000"/>
            <a:ext cx="0" cy="32337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608" name="Arc 24"/>
          <p:cNvSpPr>
            <a:spLocks/>
          </p:cNvSpPr>
          <p:nvPr/>
        </p:nvSpPr>
        <p:spPr bwMode="auto">
          <a:xfrm>
            <a:off x="5097463" y="3135313"/>
            <a:ext cx="652462" cy="666750"/>
          </a:xfrm>
          <a:custGeom>
            <a:avLst/>
            <a:gdLst>
              <a:gd name="G0" fmla="+- 0 0 0"/>
              <a:gd name="G1" fmla="+- 21593 0 0"/>
              <a:gd name="G2" fmla="+- 21600 0 0"/>
              <a:gd name="T0" fmla="*/ 546 w 21092"/>
              <a:gd name="T1" fmla="*/ 0 h 21593"/>
              <a:gd name="T2" fmla="*/ 21092 w 21092"/>
              <a:gd name="T3" fmla="*/ 16939 h 21593"/>
              <a:gd name="T4" fmla="*/ 0 w 21092"/>
              <a:gd name="T5" fmla="*/ 21593 h 2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092" h="21593" fill="none" extrusionOk="0">
                <a:moveTo>
                  <a:pt x="546" y="-1"/>
                </a:moveTo>
                <a:cubicBezTo>
                  <a:pt x="10474" y="250"/>
                  <a:pt x="18952" y="7240"/>
                  <a:pt x="21092" y="16938"/>
                </a:cubicBezTo>
              </a:path>
              <a:path w="21092" h="21593" stroke="0" extrusionOk="0">
                <a:moveTo>
                  <a:pt x="546" y="-1"/>
                </a:moveTo>
                <a:cubicBezTo>
                  <a:pt x="10474" y="250"/>
                  <a:pt x="18952" y="7240"/>
                  <a:pt x="21092" y="16938"/>
                </a:cubicBezTo>
                <a:lnTo>
                  <a:pt x="0" y="21593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609" name="Arc 25"/>
          <p:cNvSpPr>
            <a:spLocks/>
          </p:cNvSpPr>
          <p:nvPr/>
        </p:nvSpPr>
        <p:spPr bwMode="auto">
          <a:xfrm>
            <a:off x="4538663" y="3792538"/>
            <a:ext cx="565150" cy="668337"/>
          </a:xfrm>
          <a:custGeom>
            <a:avLst/>
            <a:gdLst>
              <a:gd name="G0" fmla="+- 17839 0 0"/>
              <a:gd name="G1" fmla="+- 0 0 0"/>
              <a:gd name="G2" fmla="+- 21600 0 0"/>
              <a:gd name="T0" fmla="*/ 18249 w 18249"/>
              <a:gd name="T1" fmla="*/ 21596 h 21600"/>
              <a:gd name="T2" fmla="*/ 0 w 18249"/>
              <a:gd name="T3" fmla="*/ 12178 h 21600"/>
              <a:gd name="T4" fmla="*/ 17839 w 18249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249" h="21600" fill="none" extrusionOk="0">
                <a:moveTo>
                  <a:pt x="18249" y="21596"/>
                </a:moveTo>
                <a:cubicBezTo>
                  <a:pt x="18112" y="21598"/>
                  <a:pt x="17975" y="21599"/>
                  <a:pt x="17839" y="21600"/>
                </a:cubicBezTo>
                <a:cubicBezTo>
                  <a:pt x="10701" y="21600"/>
                  <a:pt x="4023" y="18073"/>
                  <a:pt x="-1" y="12178"/>
                </a:cubicBezTo>
              </a:path>
              <a:path w="18249" h="21600" stroke="0" extrusionOk="0">
                <a:moveTo>
                  <a:pt x="18249" y="21596"/>
                </a:moveTo>
                <a:cubicBezTo>
                  <a:pt x="18112" y="21598"/>
                  <a:pt x="17975" y="21599"/>
                  <a:pt x="17839" y="21600"/>
                </a:cubicBezTo>
                <a:cubicBezTo>
                  <a:pt x="10701" y="21600"/>
                  <a:pt x="4023" y="18073"/>
                  <a:pt x="-1" y="12178"/>
                </a:cubicBezTo>
                <a:lnTo>
                  <a:pt x="17839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610" name="Rectangle 26"/>
          <p:cNvSpPr>
            <a:spLocks noChangeArrowheads="1"/>
          </p:cNvSpPr>
          <p:nvPr/>
        </p:nvSpPr>
        <p:spPr bwMode="auto">
          <a:xfrm>
            <a:off x="4446588" y="4408488"/>
            <a:ext cx="41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1</a:t>
            </a:r>
          </a:p>
        </p:txBody>
      </p:sp>
      <p:sp>
        <p:nvSpPr>
          <p:cNvPr id="195611" name="Rectangle 27"/>
          <p:cNvSpPr>
            <a:spLocks noChangeArrowheads="1"/>
          </p:cNvSpPr>
          <p:nvPr/>
        </p:nvSpPr>
        <p:spPr bwMode="auto">
          <a:xfrm>
            <a:off x="5426075" y="2724150"/>
            <a:ext cx="45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2</a:t>
            </a:r>
          </a:p>
        </p:txBody>
      </p:sp>
      <p:sp>
        <p:nvSpPr>
          <p:cNvPr id="195612" name="Rectangle 28"/>
          <p:cNvSpPr>
            <a:spLocks noChangeArrowheads="1"/>
          </p:cNvSpPr>
          <p:nvPr/>
        </p:nvSpPr>
        <p:spPr bwMode="auto">
          <a:xfrm>
            <a:off x="288925" y="2276475"/>
            <a:ext cx="2722563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Aqueous sample</a:t>
            </a:r>
          </a:p>
          <a:p>
            <a:pPr algn="l"/>
            <a:r>
              <a:rPr lang="en-US" sz="2800" b="0" i="1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sz="2800" b="0" baseline="-25000">
                <a:solidFill>
                  <a:schemeClr val="accent2"/>
                </a:solidFill>
                <a:latin typeface="Chalkboard" charset="0"/>
              </a:rPr>
              <a:t>2</a:t>
            </a:r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 ≈ 1.33–1.38</a:t>
            </a:r>
          </a:p>
        </p:txBody>
      </p:sp>
      <p:sp>
        <p:nvSpPr>
          <p:cNvPr id="195613" name="Rectangle 29"/>
          <p:cNvSpPr>
            <a:spLocks noChangeArrowheads="1"/>
          </p:cNvSpPr>
          <p:nvPr/>
        </p:nvSpPr>
        <p:spPr bwMode="auto">
          <a:xfrm>
            <a:off x="331788" y="3851275"/>
            <a:ext cx="1398587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Cover</a:t>
            </a:r>
          </a:p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Glass</a:t>
            </a:r>
          </a:p>
          <a:p>
            <a:pPr algn="l"/>
            <a:r>
              <a:rPr lang="en-US" sz="2800" b="0" i="1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sz="2800" b="0" baseline="-25000">
                <a:solidFill>
                  <a:schemeClr val="accent2"/>
                </a:solidFill>
                <a:latin typeface="Chalkboard" charset="0"/>
              </a:rPr>
              <a:t>1</a:t>
            </a:r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=1.518</a:t>
            </a:r>
          </a:p>
        </p:txBody>
      </p:sp>
    </p:spTree>
    <p:extLst>
      <p:ext uri="{BB962C8B-B14F-4D97-AF65-F5344CB8AC3E}">
        <p14:creationId xmlns:p14="http://schemas.microsoft.com/office/powerpoint/2010/main" val="363563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z="3200"/>
              <a:t>Total Internal Reflection</a:t>
            </a:r>
          </a:p>
        </p:txBody>
      </p:sp>
      <p:sp>
        <p:nvSpPr>
          <p:cNvPr id="197636" name="Rectangle 4"/>
          <p:cNvSpPr>
            <a:spLocks noChangeArrowheads="1"/>
          </p:cNvSpPr>
          <p:nvPr/>
        </p:nvSpPr>
        <p:spPr bwMode="auto">
          <a:xfrm>
            <a:off x="0" y="3808413"/>
            <a:ext cx="9144000" cy="30495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7638" name="Rectangle 6"/>
          <p:cNvSpPr>
            <a:spLocks noChangeArrowheads="1"/>
          </p:cNvSpPr>
          <p:nvPr/>
        </p:nvSpPr>
        <p:spPr bwMode="auto">
          <a:xfrm>
            <a:off x="3819525" y="1193800"/>
            <a:ext cx="508476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0">
                <a:latin typeface="Chalkboard" charset="0"/>
              </a:rPr>
              <a:t>Snell’s Law:   </a:t>
            </a:r>
            <a:r>
              <a:rPr lang="en-US" b="0" i="1">
                <a:latin typeface="Chalkboard" charset="0"/>
              </a:rPr>
              <a:t>n</a:t>
            </a:r>
            <a:r>
              <a:rPr lang="en-US" b="0" baseline="-25000">
                <a:latin typeface="Chalkboard" charset="0"/>
              </a:rPr>
              <a:t>1</a:t>
            </a:r>
            <a:r>
              <a:rPr lang="en-US" b="0">
                <a:latin typeface="Chalkboard" charset="0"/>
              </a:rPr>
              <a:t> Sin(</a:t>
            </a:r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1</a:t>
            </a:r>
            <a:r>
              <a:rPr lang="en-US" b="0">
                <a:latin typeface="Chalkboard" charset="0"/>
              </a:rPr>
              <a:t>) = </a:t>
            </a:r>
            <a:r>
              <a:rPr lang="en-US" b="0" i="1">
                <a:latin typeface="Chalkboard" charset="0"/>
              </a:rPr>
              <a:t>n</a:t>
            </a:r>
            <a:r>
              <a:rPr lang="en-US" b="0" baseline="-25000">
                <a:latin typeface="Chalkboard" charset="0"/>
              </a:rPr>
              <a:t>2</a:t>
            </a:r>
            <a:r>
              <a:rPr lang="en-US" b="0">
                <a:latin typeface="Chalkboard" charset="0"/>
              </a:rPr>
              <a:t> Sin(</a:t>
            </a:r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2</a:t>
            </a:r>
            <a:r>
              <a:rPr lang="en-US" b="0">
                <a:latin typeface="Chalkboard" charset="0"/>
              </a:rPr>
              <a:t>)</a:t>
            </a:r>
          </a:p>
        </p:txBody>
      </p:sp>
      <p:grpSp>
        <p:nvGrpSpPr>
          <p:cNvPr id="197646" name="Group 14"/>
          <p:cNvGrpSpPr>
            <a:grpSpLocks/>
          </p:cNvGrpSpPr>
          <p:nvPr/>
        </p:nvGrpSpPr>
        <p:grpSpPr bwMode="auto">
          <a:xfrm>
            <a:off x="1828800" y="3436938"/>
            <a:ext cx="6596063" cy="2252662"/>
            <a:chOff x="1152" y="2165"/>
            <a:chExt cx="4155" cy="1419"/>
          </a:xfrm>
        </p:grpSpPr>
        <p:sp>
          <p:nvSpPr>
            <p:cNvPr id="197647" name="Freeform 15"/>
            <p:cNvSpPr>
              <a:spLocks/>
            </p:cNvSpPr>
            <p:nvPr/>
          </p:nvSpPr>
          <p:spPr bwMode="auto">
            <a:xfrm>
              <a:off x="1152" y="2165"/>
              <a:ext cx="4155" cy="1419"/>
            </a:xfrm>
            <a:custGeom>
              <a:avLst/>
              <a:gdLst>
                <a:gd name="T0" fmla="*/ 0 w 4155"/>
                <a:gd name="T1" fmla="*/ 1419 h 1419"/>
                <a:gd name="T2" fmla="*/ 2064 w 4155"/>
                <a:gd name="T3" fmla="*/ 235 h 1419"/>
                <a:gd name="T4" fmla="*/ 4155 w 4155"/>
                <a:gd name="T5" fmla="*/ 0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55" h="1419">
                  <a:moveTo>
                    <a:pt x="0" y="1419"/>
                  </a:moveTo>
                  <a:lnTo>
                    <a:pt x="2064" y="235"/>
                  </a:lnTo>
                  <a:lnTo>
                    <a:pt x="4155" y="0"/>
                  </a:lnTo>
                </a:path>
              </a:pathLst>
            </a:custGeom>
            <a:noFill/>
            <a:ln w="12700" cmpd="sng">
              <a:solidFill>
                <a:srgbClr val="FF2226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48" name="Freeform 16"/>
            <p:cNvSpPr>
              <a:spLocks/>
            </p:cNvSpPr>
            <p:nvPr/>
          </p:nvSpPr>
          <p:spPr bwMode="auto">
            <a:xfrm>
              <a:off x="3205" y="2400"/>
              <a:ext cx="2064" cy="1184"/>
            </a:xfrm>
            <a:custGeom>
              <a:avLst/>
              <a:gdLst>
                <a:gd name="T0" fmla="*/ 2064 w 2064"/>
                <a:gd name="T1" fmla="*/ 1184 h 1184"/>
                <a:gd name="T2" fmla="*/ 0 w 2064"/>
                <a:gd name="T3" fmla="*/ 0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64" h="1184">
                  <a:moveTo>
                    <a:pt x="2064" y="1184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FF2226"/>
              </a:solidFill>
              <a:prstDash val="sysDot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7655" name="Line 23"/>
          <p:cNvSpPr>
            <a:spLocks noChangeShapeType="1"/>
          </p:cNvSpPr>
          <p:nvPr/>
        </p:nvSpPr>
        <p:spPr bwMode="auto">
          <a:xfrm>
            <a:off x="5097463" y="2286000"/>
            <a:ext cx="0" cy="32337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7656" name="Arc 24"/>
          <p:cNvSpPr>
            <a:spLocks/>
          </p:cNvSpPr>
          <p:nvPr/>
        </p:nvSpPr>
        <p:spPr bwMode="auto">
          <a:xfrm>
            <a:off x="5097463" y="3141663"/>
            <a:ext cx="661987" cy="666750"/>
          </a:xfrm>
          <a:custGeom>
            <a:avLst/>
            <a:gdLst>
              <a:gd name="G0" fmla="+- 0 0 0"/>
              <a:gd name="G1" fmla="+- 21593 0 0"/>
              <a:gd name="G2" fmla="+- 21600 0 0"/>
              <a:gd name="T0" fmla="*/ 546 w 21362"/>
              <a:gd name="T1" fmla="*/ 0 h 21593"/>
              <a:gd name="T2" fmla="*/ 21362 w 21362"/>
              <a:gd name="T3" fmla="*/ 18397 h 21593"/>
              <a:gd name="T4" fmla="*/ 0 w 21362"/>
              <a:gd name="T5" fmla="*/ 21593 h 2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62" h="21593" fill="none" extrusionOk="0">
                <a:moveTo>
                  <a:pt x="546" y="-1"/>
                </a:moveTo>
                <a:cubicBezTo>
                  <a:pt x="11031" y="265"/>
                  <a:pt x="19810" y="8024"/>
                  <a:pt x="21362" y="18396"/>
                </a:cubicBezTo>
              </a:path>
              <a:path w="21362" h="21593" stroke="0" extrusionOk="0">
                <a:moveTo>
                  <a:pt x="546" y="-1"/>
                </a:moveTo>
                <a:cubicBezTo>
                  <a:pt x="11031" y="265"/>
                  <a:pt x="19810" y="8024"/>
                  <a:pt x="21362" y="18396"/>
                </a:cubicBezTo>
                <a:lnTo>
                  <a:pt x="0" y="21593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7657" name="Arc 25"/>
          <p:cNvSpPr>
            <a:spLocks/>
          </p:cNvSpPr>
          <p:nvPr/>
        </p:nvSpPr>
        <p:spPr bwMode="auto">
          <a:xfrm>
            <a:off x="4519613" y="3792538"/>
            <a:ext cx="585787" cy="668337"/>
          </a:xfrm>
          <a:custGeom>
            <a:avLst/>
            <a:gdLst>
              <a:gd name="G0" fmla="+- 18497 0 0"/>
              <a:gd name="G1" fmla="+- 0 0 0"/>
              <a:gd name="G2" fmla="+- 21600 0 0"/>
              <a:gd name="T0" fmla="*/ 18907 w 18907"/>
              <a:gd name="T1" fmla="*/ 21596 h 21600"/>
              <a:gd name="T2" fmla="*/ 0 w 18907"/>
              <a:gd name="T3" fmla="*/ 11153 h 21600"/>
              <a:gd name="T4" fmla="*/ 18497 w 18907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907" h="21600" fill="none" extrusionOk="0">
                <a:moveTo>
                  <a:pt x="18907" y="21596"/>
                </a:moveTo>
                <a:cubicBezTo>
                  <a:pt x="18770" y="21598"/>
                  <a:pt x="18633" y="21599"/>
                  <a:pt x="18497" y="21600"/>
                </a:cubicBezTo>
                <a:cubicBezTo>
                  <a:pt x="10926" y="21600"/>
                  <a:pt x="3908" y="17636"/>
                  <a:pt x="-1" y="11153"/>
                </a:cubicBezTo>
              </a:path>
              <a:path w="18907" h="21600" stroke="0" extrusionOk="0">
                <a:moveTo>
                  <a:pt x="18907" y="21596"/>
                </a:moveTo>
                <a:cubicBezTo>
                  <a:pt x="18770" y="21598"/>
                  <a:pt x="18633" y="21599"/>
                  <a:pt x="18497" y="21600"/>
                </a:cubicBezTo>
                <a:cubicBezTo>
                  <a:pt x="10926" y="21600"/>
                  <a:pt x="3908" y="17636"/>
                  <a:pt x="-1" y="11153"/>
                </a:cubicBezTo>
                <a:lnTo>
                  <a:pt x="18497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7658" name="Rectangle 26"/>
          <p:cNvSpPr>
            <a:spLocks noChangeArrowheads="1"/>
          </p:cNvSpPr>
          <p:nvPr/>
        </p:nvSpPr>
        <p:spPr bwMode="auto">
          <a:xfrm>
            <a:off x="4445000" y="4408488"/>
            <a:ext cx="41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1</a:t>
            </a:r>
          </a:p>
        </p:txBody>
      </p:sp>
      <p:sp>
        <p:nvSpPr>
          <p:cNvPr id="197659" name="Rectangle 27"/>
          <p:cNvSpPr>
            <a:spLocks noChangeArrowheads="1"/>
          </p:cNvSpPr>
          <p:nvPr/>
        </p:nvSpPr>
        <p:spPr bwMode="auto">
          <a:xfrm>
            <a:off x="5426075" y="2724150"/>
            <a:ext cx="45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2</a:t>
            </a:r>
          </a:p>
        </p:txBody>
      </p:sp>
      <p:sp>
        <p:nvSpPr>
          <p:cNvPr id="197660" name="Rectangle 28"/>
          <p:cNvSpPr>
            <a:spLocks noChangeArrowheads="1"/>
          </p:cNvSpPr>
          <p:nvPr/>
        </p:nvSpPr>
        <p:spPr bwMode="auto">
          <a:xfrm>
            <a:off x="288925" y="2276475"/>
            <a:ext cx="2722563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Aqueous sample</a:t>
            </a:r>
          </a:p>
          <a:p>
            <a:pPr algn="l"/>
            <a:r>
              <a:rPr lang="en-US" sz="2800" b="0" i="1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sz="2800" b="0" baseline="-25000">
                <a:solidFill>
                  <a:schemeClr val="accent2"/>
                </a:solidFill>
                <a:latin typeface="Chalkboard" charset="0"/>
              </a:rPr>
              <a:t>2</a:t>
            </a:r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 ≈ 1.33–1.38</a:t>
            </a:r>
          </a:p>
        </p:txBody>
      </p:sp>
      <p:sp>
        <p:nvSpPr>
          <p:cNvPr id="197661" name="Rectangle 29"/>
          <p:cNvSpPr>
            <a:spLocks noChangeArrowheads="1"/>
          </p:cNvSpPr>
          <p:nvPr/>
        </p:nvSpPr>
        <p:spPr bwMode="auto">
          <a:xfrm>
            <a:off x="331788" y="3851275"/>
            <a:ext cx="1398587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Cover</a:t>
            </a:r>
          </a:p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Glass</a:t>
            </a:r>
          </a:p>
          <a:p>
            <a:pPr algn="l"/>
            <a:r>
              <a:rPr lang="en-US" sz="2800" b="0" i="1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sz="2800" b="0" baseline="-25000">
                <a:solidFill>
                  <a:schemeClr val="accent2"/>
                </a:solidFill>
                <a:latin typeface="Chalkboard" charset="0"/>
              </a:rPr>
              <a:t>1</a:t>
            </a:r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=1.518</a:t>
            </a:r>
          </a:p>
        </p:txBody>
      </p:sp>
    </p:spTree>
    <p:extLst>
      <p:ext uri="{BB962C8B-B14F-4D97-AF65-F5344CB8AC3E}">
        <p14:creationId xmlns:p14="http://schemas.microsoft.com/office/powerpoint/2010/main" val="18083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z="3200"/>
              <a:t>Total Internal Reflection</a:t>
            </a:r>
          </a:p>
        </p:txBody>
      </p:sp>
      <p:sp>
        <p:nvSpPr>
          <p:cNvPr id="199684" name="Rectangle 4"/>
          <p:cNvSpPr>
            <a:spLocks noChangeArrowheads="1"/>
          </p:cNvSpPr>
          <p:nvPr/>
        </p:nvSpPr>
        <p:spPr bwMode="auto">
          <a:xfrm>
            <a:off x="-13948" y="3808413"/>
            <a:ext cx="9144000" cy="30495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686" name="Rectangle 6"/>
          <p:cNvSpPr>
            <a:spLocks noChangeArrowheads="1"/>
          </p:cNvSpPr>
          <p:nvPr/>
        </p:nvSpPr>
        <p:spPr bwMode="auto">
          <a:xfrm>
            <a:off x="3819525" y="1193800"/>
            <a:ext cx="508476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0">
                <a:latin typeface="Chalkboard" charset="0"/>
              </a:rPr>
              <a:t>Snell’s Law:   </a:t>
            </a:r>
            <a:r>
              <a:rPr lang="en-US" b="0" i="1">
                <a:latin typeface="Chalkboard" charset="0"/>
              </a:rPr>
              <a:t>n</a:t>
            </a:r>
            <a:r>
              <a:rPr lang="en-US" b="0" baseline="-25000">
                <a:latin typeface="Chalkboard" charset="0"/>
              </a:rPr>
              <a:t>1</a:t>
            </a:r>
            <a:r>
              <a:rPr lang="en-US" b="0">
                <a:latin typeface="Chalkboard" charset="0"/>
              </a:rPr>
              <a:t> Sin(</a:t>
            </a:r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1</a:t>
            </a:r>
            <a:r>
              <a:rPr lang="en-US" b="0">
                <a:latin typeface="Chalkboard" charset="0"/>
              </a:rPr>
              <a:t>) = </a:t>
            </a:r>
            <a:r>
              <a:rPr lang="en-US" b="0" i="1">
                <a:latin typeface="Chalkboard" charset="0"/>
              </a:rPr>
              <a:t>n</a:t>
            </a:r>
            <a:r>
              <a:rPr lang="en-US" b="0" baseline="-25000">
                <a:latin typeface="Chalkboard" charset="0"/>
              </a:rPr>
              <a:t>2</a:t>
            </a:r>
            <a:r>
              <a:rPr lang="en-US" b="0">
                <a:latin typeface="Chalkboard" charset="0"/>
              </a:rPr>
              <a:t> Sin(</a:t>
            </a:r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2</a:t>
            </a:r>
            <a:r>
              <a:rPr lang="en-US" b="0">
                <a:latin typeface="Chalkboard" charset="0"/>
              </a:rPr>
              <a:t>)</a:t>
            </a:r>
          </a:p>
        </p:txBody>
      </p:sp>
      <p:grpSp>
        <p:nvGrpSpPr>
          <p:cNvPr id="199691" name="Group 11"/>
          <p:cNvGrpSpPr>
            <a:grpSpLocks/>
          </p:cNvGrpSpPr>
          <p:nvPr/>
        </p:nvGrpSpPr>
        <p:grpSpPr bwMode="auto">
          <a:xfrm>
            <a:off x="1752600" y="3810000"/>
            <a:ext cx="6688138" cy="1701800"/>
            <a:chOff x="1104" y="2400"/>
            <a:chExt cx="4213" cy="1072"/>
          </a:xfrm>
        </p:grpSpPr>
        <p:sp>
          <p:nvSpPr>
            <p:cNvPr id="199692" name="Freeform 12"/>
            <p:cNvSpPr>
              <a:spLocks/>
            </p:cNvSpPr>
            <p:nvPr/>
          </p:nvSpPr>
          <p:spPr bwMode="auto">
            <a:xfrm>
              <a:off x="1104" y="2400"/>
              <a:ext cx="4213" cy="1072"/>
            </a:xfrm>
            <a:custGeom>
              <a:avLst/>
              <a:gdLst>
                <a:gd name="T0" fmla="*/ 0 w 4213"/>
                <a:gd name="T1" fmla="*/ 1072 h 1072"/>
                <a:gd name="T2" fmla="*/ 2112 w 4213"/>
                <a:gd name="T3" fmla="*/ 0 h 1072"/>
                <a:gd name="T4" fmla="*/ 4213 w 4213"/>
                <a:gd name="T5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13" h="1072">
                  <a:moveTo>
                    <a:pt x="0" y="1072"/>
                  </a:moveTo>
                  <a:lnTo>
                    <a:pt x="2112" y="0"/>
                  </a:lnTo>
                  <a:lnTo>
                    <a:pt x="4213" y="0"/>
                  </a:lnTo>
                </a:path>
              </a:pathLst>
            </a:custGeom>
            <a:noFill/>
            <a:ln w="12700" cmpd="sng">
              <a:solidFill>
                <a:srgbClr val="FF2226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693" name="Freeform 13"/>
            <p:cNvSpPr>
              <a:spLocks/>
            </p:cNvSpPr>
            <p:nvPr/>
          </p:nvSpPr>
          <p:spPr bwMode="auto">
            <a:xfrm>
              <a:off x="3205" y="2400"/>
              <a:ext cx="2112" cy="1072"/>
            </a:xfrm>
            <a:custGeom>
              <a:avLst/>
              <a:gdLst>
                <a:gd name="T0" fmla="*/ 2112 w 2112"/>
                <a:gd name="T1" fmla="*/ 1072 h 1072"/>
                <a:gd name="T2" fmla="*/ 0 w 2112"/>
                <a:gd name="T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12" h="1072">
                  <a:moveTo>
                    <a:pt x="2112" y="1072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FF2226"/>
              </a:solidFill>
              <a:prstDash val="sysDot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9703" name="Line 23"/>
          <p:cNvSpPr>
            <a:spLocks noChangeShapeType="1"/>
          </p:cNvSpPr>
          <p:nvPr/>
        </p:nvSpPr>
        <p:spPr bwMode="auto">
          <a:xfrm>
            <a:off x="5097463" y="2286000"/>
            <a:ext cx="0" cy="32337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704" name="Arc 24"/>
          <p:cNvSpPr>
            <a:spLocks/>
          </p:cNvSpPr>
          <p:nvPr/>
        </p:nvSpPr>
        <p:spPr bwMode="auto">
          <a:xfrm>
            <a:off x="5097463" y="3141663"/>
            <a:ext cx="668337" cy="666750"/>
          </a:xfrm>
          <a:custGeom>
            <a:avLst/>
            <a:gdLst>
              <a:gd name="G0" fmla="+- 0 0 0"/>
              <a:gd name="G1" fmla="+- 21593 0 0"/>
              <a:gd name="G2" fmla="+- 21600 0 0"/>
              <a:gd name="T0" fmla="*/ 546 w 21596"/>
              <a:gd name="T1" fmla="*/ 0 h 21593"/>
              <a:gd name="T2" fmla="*/ 21596 w 21596"/>
              <a:gd name="T3" fmla="*/ 21180 h 21593"/>
              <a:gd name="T4" fmla="*/ 0 w 21596"/>
              <a:gd name="T5" fmla="*/ 21593 h 2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6" h="21593" fill="none" extrusionOk="0">
                <a:moveTo>
                  <a:pt x="546" y="-1"/>
                </a:moveTo>
                <a:cubicBezTo>
                  <a:pt x="12098" y="292"/>
                  <a:pt x="21375" y="9625"/>
                  <a:pt x="21596" y="21179"/>
                </a:cubicBezTo>
              </a:path>
              <a:path w="21596" h="21593" stroke="0" extrusionOk="0">
                <a:moveTo>
                  <a:pt x="546" y="-1"/>
                </a:moveTo>
                <a:cubicBezTo>
                  <a:pt x="12098" y="292"/>
                  <a:pt x="21375" y="9625"/>
                  <a:pt x="21596" y="21179"/>
                </a:cubicBezTo>
                <a:lnTo>
                  <a:pt x="0" y="21593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705" name="Arc 25"/>
          <p:cNvSpPr>
            <a:spLocks/>
          </p:cNvSpPr>
          <p:nvPr/>
        </p:nvSpPr>
        <p:spPr bwMode="auto">
          <a:xfrm>
            <a:off x="4505325" y="3792538"/>
            <a:ext cx="598488" cy="668337"/>
          </a:xfrm>
          <a:custGeom>
            <a:avLst/>
            <a:gdLst>
              <a:gd name="G0" fmla="+- 18942 0 0"/>
              <a:gd name="G1" fmla="+- 0 0 0"/>
              <a:gd name="G2" fmla="+- 21600 0 0"/>
              <a:gd name="T0" fmla="*/ 19352 w 19352"/>
              <a:gd name="T1" fmla="*/ 21596 h 21600"/>
              <a:gd name="T2" fmla="*/ 0 w 19352"/>
              <a:gd name="T3" fmla="*/ 10380 h 21600"/>
              <a:gd name="T4" fmla="*/ 18942 w 19352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352" h="21600" fill="none" extrusionOk="0">
                <a:moveTo>
                  <a:pt x="19352" y="21596"/>
                </a:moveTo>
                <a:cubicBezTo>
                  <a:pt x="19215" y="21598"/>
                  <a:pt x="19078" y="21599"/>
                  <a:pt x="18942" y="21600"/>
                </a:cubicBezTo>
                <a:cubicBezTo>
                  <a:pt x="11052" y="21600"/>
                  <a:pt x="3790" y="17298"/>
                  <a:pt x="-1" y="10380"/>
                </a:cubicBezTo>
              </a:path>
              <a:path w="19352" h="21600" stroke="0" extrusionOk="0">
                <a:moveTo>
                  <a:pt x="19352" y="21596"/>
                </a:moveTo>
                <a:cubicBezTo>
                  <a:pt x="19215" y="21598"/>
                  <a:pt x="19078" y="21599"/>
                  <a:pt x="18942" y="21600"/>
                </a:cubicBezTo>
                <a:cubicBezTo>
                  <a:pt x="11052" y="21600"/>
                  <a:pt x="3790" y="17298"/>
                  <a:pt x="-1" y="10380"/>
                </a:cubicBezTo>
                <a:lnTo>
                  <a:pt x="18942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706" name="Rectangle 26"/>
          <p:cNvSpPr>
            <a:spLocks noChangeArrowheads="1"/>
          </p:cNvSpPr>
          <p:nvPr/>
        </p:nvSpPr>
        <p:spPr bwMode="auto">
          <a:xfrm>
            <a:off x="4127500" y="4370388"/>
            <a:ext cx="10604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1</a:t>
            </a:r>
            <a:r>
              <a:rPr lang="en-US" b="0">
                <a:latin typeface="Chalkboard" charset="0"/>
              </a:rPr>
              <a:t>=</a:t>
            </a:r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crit</a:t>
            </a:r>
          </a:p>
        </p:txBody>
      </p:sp>
      <p:sp>
        <p:nvSpPr>
          <p:cNvPr id="199708" name="Rectangle 28"/>
          <p:cNvSpPr>
            <a:spLocks noChangeArrowheads="1"/>
          </p:cNvSpPr>
          <p:nvPr/>
        </p:nvSpPr>
        <p:spPr bwMode="auto">
          <a:xfrm>
            <a:off x="5426075" y="2686050"/>
            <a:ext cx="107473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2</a:t>
            </a:r>
            <a:r>
              <a:rPr lang="en-US" b="0">
                <a:latin typeface="Chalkboard" charset="0"/>
              </a:rPr>
              <a:t>=90°</a:t>
            </a:r>
          </a:p>
        </p:txBody>
      </p:sp>
      <p:sp>
        <p:nvSpPr>
          <p:cNvPr id="199709" name="AutoShape 29"/>
          <p:cNvSpPr>
            <a:spLocks noChangeArrowheads="1"/>
          </p:cNvSpPr>
          <p:nvPr/>
        </p:nvSpPr>
        <p:spPr bwMode="auto">
          <a:xfrm>
            <a:off x="5040313" y="5907088"/>
            <a:ext cx="2611437" cy="408623"/>
          </a:xfrm>
          <a:prstGeom prst="roundRect">
            <a:avLst>
              <a:gd name="adj" fmla="val 16667"/>
            </a:avLst>
          </a:prstGeom>
          <a:solidFill>
            <a:srgbClr val="E2F5FF"/>
          </a:solidFill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0" dirty="0">
                <a:latin typeface="Chalkboard" charset="0"/>
              </a:rPr>
              <a:t>Sin(</a:t>
            </a:r>
            <a:r>
              <a:rPr lang="en-US" b="0" i="1" dirty="0">
                <a:latin typeface="Chalkboard" charset="0"/>
                <a:sym typeface="Symbol" charset="2"/>
              </a:rPr>
              <a:t></a:t>
            </a:r>
            <a:r>
              <a:rPr lang="en-US" b="0" baseline="-25000" dirty="0" err="1">
                <a:latin typeface="Chalkboard" charset="0"/>
                <a:sym typeface="Symbol" charset="2"/>
              </a:rPr>
              <a:t>crit</a:t>
            </a:r>
            <a:r>
              <a:rPr lang="en-US" b="0" dirty="0">
                <a:latin typeface="Chalkboard" charset="0"/>
              </a:rPr>
              <a:t>) = </a:t>
            </a:r>
            <a:r>
              <a:rPr lang="en-US" b="0" i="1" dirty="0" smtClean="0">
                <a:latin typeface="Chalkboard" charset="0"/>
              </a:rPr>
              <a:t>n</a:t>
            </a:r>
            <a:r>
              <a:rPr lang="en-US" b="0" baseline="-25000" dirty="0" smtClean="0">
                <a:latin typeface="Chalkboard" charset="0"/>
              </a:rPr>
              <a:t>2 </a:t>
            </a:r>
            <a:r>
              <a:rPr lang="en-US" b="0" dirty="0" smtClean="0">
                <a:latin typeface="Chalkboard" charset="0"/>
              </a:rPr>
              <a:t>/</a:t>
            </a:r>
            <a:r>
              <a:rPr lang="en-US" b="0" baseline="-25000" dirty="0" smtClean="0">
                <a:latin typeface="Chalkboard" charset="0"/>
              </a:rPr>
              <a:t> </a:t>
            </a:r>
            <a:r>
              <a:rPr lang="en-US" b="0" i="1" dirty="0">
                <a:latin typeface="Chalkboard" charset="0"/>
              </a:rPr>
              <a:t>n</a:t>
            </a:r>
            <a:r>
              <a:rPr lang="en-US" b="0" baseline="-25000" dirty="0">
                <a:latin typeface="Chalkboard" charset="0"/>
              </a:rPr>
              <a:t>1</a:t>
            </a:r>
          </a:p>
        </p:txBody>
      </p:sp>
      <p:sp>
        <p:nvSpPr>
          <p:cNvPr id="199711" name="Rectangle 31"/>
          <p:cNvSpPr>
            <a:spLocks noChangeArrowheads="1"/>
          </p:cNvSpPr>
          <p:nvPr/>
        </p:nvSpPr>
        <p:spPr bwMode="auto">
          <a:xfrm>
            <a:off x="288925" y="2276475"/>
            <a:ext cx="2722563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Aqueous sample</a:t>
            </a:r>
          </a:p>
          <a:p>
            <a:pPr algn="l"/>
            <a:r>
              <a:rPr lang="en-US" sz="2800" b="0" i="1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sz="2800" b="0" baseline="-25000">
                <a:solidFill>
                  <a:schemeClr val="accent2"/>
                </a:solidFill>
                <a:latin typeface="Chalkboard" charset="0"/>
              </a:rPr>
              <a:t>2</a:t>
            </a:r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 ≈ 1.33–1.38</a:t>
            </a:r>
          </a:p>
        </p:txBody>
      </p:sp>
      <p:sp>
        <p:nvSpPr>
          <p:cNvPr id="199712" name="Rectangle 32"/>
          <p:cNvSpPr>
            <a:spLocks noChangeArrowheads="1"/>
          </p:cNvSpPr>
          <p:nvPr/>
        </p:nvSpPr>
        <p:spPr bwMode="auto">
          <a:xfrm>
            <a:off x="331788" y="3851275"/>
            <a:ext cx="1398587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Cover</a:t>
            </a:r>
          </a:p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Glass</a:t>
            </a:r>
          </a:p>
          <a:p>
            <a:pPr algn="l"/>
            <a:r>
              <a:rPr lang="en-US" sz="2800" b="0" i="1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sz="2800" b="0" baseline="-25000">
                <a:solidFill>
                  <a:schemeClr val="accent2"/>
                </a:solidFill>
                <a:latin typeface="Chalkboard" charset="0"/>
              </a:rPr>
              <a:t>1</a:t>
            </a:r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=1.518</a:t>
            </a:r>
          </a:p>
        </p:txBody>
      </p:sp>
    </p:spTree>
    <p:extLst>
      <p:ext uri="{BB962C8B-B14F-4D97-AF65-F5344CB8AC3E}">
        <p14:creationId xmlns:p14="http://schemas.microsoft.com/office/powerpoint/2010/main" val="249706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z="3200"/>
              <a:t>Total Internal Reflection</a:t>
            </a:r>
          </a:p>
        </p:txBody>
      </p:sp>
      <p:sp>
        <p:nvSpPr>
          <p:cNvPr id="201731" name="Rectangle 3"/>
          <p:cNvSpPr>
            <a:spLocks noChangeArrowheads="1"/>
          </p:cNvSpPr>
          <p:nvPr/>
        </p:nvSpPr>
        <p:spPr bwMode="auto">
          <a:xfrm>
            <a:off x="288925" y="2276475"/>
            <a:ext cx="2722563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Aqueous sample</a:t>
            </a:r>
          </a:p>
          <a:p>
            <a:pPr algn="l"/>
            <a:r>
              <a:rPr lang="en-US" sz="2800" b="0" i="1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sz="2800" b="0" baseline="-25000">
                <a:solidFill>
                  <a:schemeClr val="accent2"/>
                </a:solidFill>
                <a:latin typeface="Chalkboard" charset="0"/>
              </a:rPr>
              <a:t>2</a:t>
            </a:r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 ≈ 1.33–1.38</a:t>
            </a:r>
          </a:p>
        </p:txBody>
      </p:sp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0" y="3808413"/>
            <a:ext cx="9144000" cy="30495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00" b="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201733" name="Rectangle 5"/>
          <p:cNvSpPr>
            <a:spLocks noChangeArrowheads="1"/>
          </p:cNvSpPr>
          <p:nvPr/>
        </p:nvSpPr>
        <p:spPr bwMode="auto">
          <a:xfrm>
            <a:off x="331788" y="3851275"/>
            <a:ext cx="1398587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Cover</a:t>
            </a:r>
          </a:p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Glass</a:t>
            </a:r>
          </a:p>
          <a:p>
            <a:pPr algn="l"/>
            <a:r>
              <a:rPr lang="en-US" sz="2800" b="0" i="1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sz="2800" b="0" baseline="-25000">
                <a:solidFill>
                  <a:schemeClr val="accent2"/>
                </a:solidFill>
                <a:latin typeface="Chalkboard" charset="0"/>
              </a:rPr>
              <a:t>1</a:t>
            </a:r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=1.518</a:t>
            </a:r>
          </a:p>
        </p:txBody>
      </p:sp>
      <p:sp>
        <p:nvSpPr>
          <p:cNvPr id="201734" name="Rectangle 6"/>
          <p:cNvSpPr>
            <a:spLocks noChangeArrowheads="1"/>
          </p:cNvSpPr>
          <p:nvPr/>
        </p:nvSpPr>
        <p:spPr bwMode="auto">
          <a:xfrm>
            <a:off x="3819525" y="1193800"/>
            <a:ext cx="508476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0">
                <a:latin typeface="Chalkboard" charset="0"/>
              </a:rPr>
              <a:t>Snell’s Law:   </a:t>
            </a:r>
            <a:r>
              <a:rPr lang="en-US" b="0" i="1">
                <a:latin typeface="Chalkboard" charset="0"/>
              </a:rPr>
              <a:t>n</a:t>
            </a:r>
            <a:r>
              <a:rPr lang="en-US" b="0" baseline="-25000">
                <a:latin typeface="Chalkboard" charset="0"/>
              </a:rPr>
              <a:t>1</a:t>
            </a:r>
            <a:r>
              <a:rPr lang="en-US" b="0">
                <a:latin typeface="Chalkboard" charset="0"/>
              </a:rPr>
              <a:t> Sin(</a:t>
            </a:r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1</a:t>
            </a:r>
            <a:r>
              <a:rPr lang="en-US" b="0">
                <a:latin typeface="Chalkboard" charset="0"/>
              </a:rPr>
              <a:t>) = </a:t>
            </a:r>
            <a:r>
              <a:rPr lang="en-US" b="0" i="1">
                <a:latin typeface="Chalkboard" charset="0"/>
              </a:rPr>
              <a:t>n</a:t>
            </a:r>
            <a:r>
              <a:rPr lang="en-US" b="0" baseline="-25000">
                <a:latin typeface="Chalkboard" charset="0"/>
              </a:rPr>
              <a:t>2</a:t>
            </a:r>
            <a:r>
              <a:rPr lang="en-US" b="0">
                <a:latin typeface="Chalkboard" charset="0"/>
              </a:rPr>
              <a:t> Sin(</a:t>
            </a:r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2</a:t>
            </a:r>
            <a:r>
              <a:rPr lang="en-US" b="0">
                <a:latin typeface="Chalkboard" charset="0"/>
              </a:rPr>
              <a:t>)</a:t>
            </a:r>
          </a:p>
        </p:txBody>
      </p:sp>
      <p:sp>
        <p:nvSpPr>
          <p:cNvPr id="201735" name="Freeform 7"/>
          <p:cNvSpPr>
            <a:spLocks/>
          </p:cNvSpPr>
          <p:nvPr/>
        </p:nvSpPr>
        <p:spPr bwMode="auto">
          <a:xfrm>
            <a:off x="1701800" y="3810000"/>
            <a:ext cx="6781800" cy="1506538"/>
          </a:xfrm>
          <a:custGeom>
            <a:avLst/>
            <a:gdLst>
              <a:gd name="T0" fmla="*/ 0 w 4272"/>
              <a:gd name="T1" fmla="*/ 949 h 949"/>
              <a:gd name="T2" fmla="*/ 2144 w 4272"/>
              <a:gd name="T3" fmla="*/ 0 h 949"/>
              <a:gd name="T4" fmla="*/ 4272 w 4272"/>
              <a:gd name="T5" fmla="*/ 949 h 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72" h="949">
                <a:moveTo>
                  <a:pt x="0" y="949"/>
                </a:moveTo>
                <a:lnTo>
                  <a:pt x="2144" y="0"/>
                </a:lnTo>
                <a:lnTo>
                  <a:pt x="4272" y="949"/>
                </a:lnTo>
              </a:path>
            </a:pathLst>
          </a:custGeom>
          <a:noFill/>
          <a:ln w="12700" cmpd="sng">
            <a:solidFill>
              <a:srgbClr val="FF2226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51" name="Line 23"/>
          <p:cNvSpPr>
            <a:spLocks noChangeShapeType="1"/>
          </p:cNvSpPr>
          <p:nvPr/>
        </p:nvSpPr>
        <p:spPr bwMode="auto">
          <a:xfrm>
            <a:off x="5097463" y="2286000"/>
            <a:ext cx="0" cy="32337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53" name="Arc 25"/>
          <p:cNvSpPr>
            <a:spLocks/>
          </p:cNvSpPr>
          <p:nvPr/>
        </p:nvSpPr>
        <p:spPr bwMode="auto">
          <a:xfrm>
            <a:off x="4486275" y="3792538"/>
            <a:ext cx="617538" cy="668337"/>
          </a:xfrm>
          <a:custGeom>
            <a:avLst/>
            <a:gdLst>
              <a:gd name="G0" fmla="+- 19560 0 0"/>
              <a:gd name="G1" fmla="+- 0 0 0"/>
              <a:gd name="G2" fmla="+- 21600 0 0"/>
              <a:gd name="T0" fmla="*/ 19970 w 19970"/>
              <a:gd name="T1" fmla="*/ 21596 h 21600"/>
              <a:gd name="T2" fmla="*/ 0 w 19970"/>
              <a:gd name="T3" fmla="*/ 9161 h 21600"/>
              <a:gd name="T4" fmla="*/ 19560 w 1997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970" h="21600" fill="none" extrusionOk="0">
                <a:moveTo>
                  <a:pt x="19970" y="21596"/>
                </a:moveTo>
                <a:cubicBezTo>
                  <a:pt x="19833" y="21598"/>
                  <a:pt x="19696" y="21599"/>
                  <a:pt x="19560" y="21600"/>
                </a:cubicBezTo>
                <a:cubicBezTo>
                  <a:pt x="11178" y="21600"/>
                  <a:pt x="3553" y="16751"/>
                  <a:pt x="-1" y="9161"/>
                </a:cubicBezTo>
              </a:path>
              <a:path w="19970" h="21600" stroke="0" extrusionOk="0">
                <a:moveTo>
                  <a:pt x="19970" y="21596"/>
                </a:moveTo>
                <a:cubicBezTo>
                  <a:pt x="19833" y="21598"/>
                  <a:pt x="19696" y="21599"/>
                  <a:pt x="19560" y="21600"/>
                </a:cubicBezTo>
                <a:cubicBezTo>
                  <a:pt x="11178" y="21600"/>
                  <a:pt x="3553" y="16751"/>
                  <a:pt x="-1" y="9161"/>
                </a:cubicBezTo>
                <a:lnTo>
                  <a:pt x="1956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57" name="Rectangle 29"/>
          <p:cNvSpPr>
            <a:spLocks noChangeArrowheads="1"/>
          </p:cNvSpPr>
          <p:nvPr/>
        </p:nvSpPr>
        <p:spPr bwMode="auto">
          <a:xfrm>
            <a:off x="4133850" y="4370388"/>
            <a:ext cx="104616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1</a:t>
            </a:r>
            <a:r>
              <a:rPr lang="en-US" b="0">
                <a:latin typeface="Chalkboard" charset="0"/>
              </a:rPr>
              <a:t>&gt;</a:t>
            </a:r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crit</a:t>
            </a:r>
          </a:p>
        </p:txBody>
      </p:sp>
      <p:sp>
        <p:nvSpPr>
          <p:cNvPr id="201758" name="AutoShape 30"/>
          <p:cNvSpPr>
            <a:spLocks noChangeArrowheads="1"/>
          </p:cNvSpPr>
          <p:nvPr/>
        </p:nvSpPr>
        <p:spPr bwMode="auto">
          <a:xfrm>
            <a:off x="5040313" y="5907088"/>
            <a:ext cx="2611437" cy="533400"/>
          </a:xfrm>
          <a:prstGeom prst="roundRect">
            <a:avLst>
              <a:gd name="adj" fmla="val 16667"/>
            </a:avLst>
          </a:prstGeom>
          <a:solidFill>
            <a:srgbClr val="E2F5FF"/>
          </a:solidFill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0">
                <a:latin typeface="Chalkboard" charset="0"/>
              </a:rPr>
              <a:t>Sin(</a:t>
            </a:r>
            <a:r>
              <a:rPr lang="en-US" b="0" i="1">
                <a:latin typeface="Chalkboard" charset="0"/>
                <a:sym typeface="Symbol" charset="2"/>
              </a:rPr>
              <a:t></a:t>
            </a:r>
            <a:r>
              <a:rPr lang="en-US" b="0" baseline="-25000">
                <a:latin typeface="Chalkboard" charset="0"/>
                <a:sym typeface="Symbol" charset="2"/>
              </a:rPr>
              <a:t>crit</a:t>
            </a:r>
            <a:r>
              <a:rPr lang="en-US" b="0">
                <a:latin typeface="Chalkboard" charset="0"/>
              </a:rPr>
              <a:t>) = </a:t>
            </a:r>
            <a:r>
              <a:rPr lang="en-US" b="0" i="1">
                <a:latin typeface="Chalkboard" charset="0"/>
              </a:rPr>
              <a:t>n</a:t>
            </a:r>
            <a:r>
              <a:rPr lang="en-US" b="0" baseline="-25000">
                <a:latin typeface="Chalkboard" charset="0"/>
              </a:rPr>
              <a:t>2/ </a:t>
            </a:r>
            <a:r>
              <a:rPr lang="en-US" b="0" i="1">
                <a:latin typeface="Chalkboard" charset="0"/>
              </a:rPr>
              <a:t>n</a:t>
            </a:r>
            <a:r>
              <a:rPr lang="en-US" b="0" baseline="-25000">
                <a:latin typeface="Chalkboard" charset="0"/>
              </a:rPr>
              <a:t>1</a:t>
            </a:r>
          </a:p>
        </p:txBody>
      </p:sp>
      <p:grpSp>
        <p:nvGrpSpPr>
          <p:cNvPr id="201763" name="Group 35"/>
          <p:cNvGrpSpPr>
            <a:grpSpLocks/>
          </p:cNvGrpSpPr>
          <p:nvPr/>
        </p:nvGrpSpPr>
        <p:grpSpPr bwMode="auto">
          <a:xfrm>
            <a:off x="7493000" y="1549400"/>
            <a:ext cx="1587500" cy="3284538"/>
            <a:chOff x="4720" y="976"/>
            <a:chExt cx="1000" cy="2069"/>
          </a:xfrm>
        </p:grpSpPr>
        <p:sp>
          <p:nvSpPr>
            <p:cNvPr id="201759" name="Line 31"/>
            <p:cNvSpPr>
              <a:spLocks noChangeShapeType="1"/>
            </p:cNvSpPr>
            <p:nvPr/>
          </p:nvSpPr>
          <p:spPr bwMode="auto">
            <a:xfrm flipH="1">
              <a:off x="4797" y="3019"/>
              <a:ext cx="9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60" name="Freeform 32"/>
            <p:cNvSpPr>
              <a:spLocks/>
            </p:cNvSpPr>
            <p:nvPr/>
          </p:nvSpPr>
          <p:spPr bwMode="auto">
            <a:xfrm>
              <a:off x="5131" y="1115"/>
              <a:ext cx="576" cy="1925"/>
            </a:xfrm>
            <a:custGeom>
              <a:avLst/>
              <a:gdLst>
                <a:gd name="T0" fmla="*/ 0 w 576"/>
                <a:gd name="T1" fmla="*/ 1925 h 1925"/>
                <a:gd name="T2" fmla="*/ 0 w 576"/>
                <a:gd name="T3" fmla="*/ 1280 h 1925"/>
                <a:gd name="T4" fmla="*/ 554 w 576"/>
                <a:gd name="T5" fmla="*/ 0 h 1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6" h="1925">
                  <a:moveTo>
                    <a:pt x="0" y="1925"/>
                  </a:moveTo>
                  <a:cubicBezTo>
                    <a:pt x="0" y="1925"/>
                    <a:pt x="0" y="1813"/>
                    <a:pt x="0" y="1280"/>
                  </a:cubicBezTo>
                  <a:cubicBezTo>
                    <a:pt x="576" y="1104"/>
                    <a:pt x="533" y="309"/>
                    <a:pt x="554" y="0"/>
                  </a:cubicBezTo>
                </a:path>
              </a:pathLst>
            </a:cu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61" name="Line 33"/>
            <p:cNvSpPr>
              <a:spLocks noChangeShapeType="1"/>
            </p:cNvSpPr>
            <p:nvPr/>
          </p:nvSpPr>
          <p:spPr bwMode="auto">
            <a:xfrm flipV="1">
              <a:off x="5696" y="976"/>
              <a:ext cx="0" cy="20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62" name="Rectangle 34"/>
            <p:cNvSpPr>
              <a:spLocks noChangeArrowheads="1"/>
            </p:cNvSpPr>
            <p:nvPr/>
          </p:nvSpPr>
          <p:spPr bwMode="auto">
            <a:xfrm rot="-5400000">
              <a:off x="4663" y="2612"/>
              <a:ext cx="455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b="0">
                  <a:solidFill>
                    <a:schemeClr val="accent2"/>
                  </a:solidFill>
                  <a:latin typeface="Chalkboard" charset="0"/>
                </a:rPr>
                <a:t>I</a:t>
              </a:r>
              <a:r>
                <a:rPr lang="en-US" sz="2800" b="0" baseline="-25000">
                  <a:solidFill>
                    <a:schemeClr val="accent2"/>
                  </a:solidFill>
                  <a:latin typeface="Chalkboard" charset="0"/>
                </a:rPr>
                <a:t>exc</a:t>
              </a:r>
              <a:endParaRPr lang="en-US" sz="2800" b="0">
                <a:solidFill>
                  <a:schemeClr val="accent2"/>
                </a:solidFill>
                <a:latin typeface="Chalkboar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91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16" name="Picture 9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3935413"/>
            <a:ext cx="4356100" cy="269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966" name="Rectangle 46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z="3200"/>
              <a:t>Total Internal Reflection</a:t>
            </a:r>
          </a:p>
        </p:txBody>
      </p:sp>
      <p:sp>
        <p:nvSpPr>
          <p:cNvPr id="209967" name="Rectangle 47"/>
          <p:cNvSpPr>
            <a:spLocks noChangeArrowheads="1"/>
          </p:cNvSpPr>
          <p:nvPr/>
        </p:nvSpPr>
        <p:spPr bwMode="auto">
          <a:xfrm>
            <a:off x="2549525" y="854075"/>
            <a:ext cx="3890963" cy="54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Decay length vs. angle</a:t>
            </a:r>
          </a:p>
        </p:txBody>
      </p:sp>
      <p:graphicFrame>
        <p:nvGraphicFramePr>
          <p:cNvPr id="209968" name="Object 48"/>
          <p:cNvGraphicFramePr>
            <a:graphicFrameLocks noChangeAspect="1"/>
          </p:cNvGraphicFramePr>
          <p:nvPr/>
        </p:nvGraphicFramePr>
        <p:xfrm>
          <a:off x="1820863" y="1430338"/>
          <a:ext cx="4784725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5" imgW="1854200" imgH="266700" progId="Equation.3">
                  <p:embed/>
                </p:oleObj>
              </mc:Choice>
              <mc:Fallback>
                <p:oleObj name="Equation" r:id="rId5" imgW="18542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0863" y="1430338"/>
                        <a:ext cx="4784725" cy="69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93" name="Rectangle 73"/>
          <p:cNvSpPr>
            <a:spLocks noChangeArrowheads="1"/>
          </p:cNvSpPr>
          <p:nvPr/>
        </p:nvSpPr>
        <p:spPr bwMode="auto">
          <a:xfrm>
            <a:off x="812800" y="2717800"/>
            <a:ext cx="240665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Typical TIRF depth</a:t>
            </a:r>
          </a:p>
          <a:p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≈ 75–150 nm</a:t>
            </a:r>
          </a:p>
        </p:txBody>
      </p:sp>
      <p:sp>
        <p:nvSpPr>
          <p:cNvPr id="209998" name="Freeform 78"/>
          <p:cNvSpPr>
            <a:spLocks/>
          </p:cNvSpPr>
          <p:nvPr/>
        </p:nvSpPr>
        <p:spPr bwMode="auto">
          <a:xfrm>
            <a:off x="5106988" y="3935413"/>
            <a:ext cx="2954337" cy="1158875"/>
          </a:xfrm>
          <a:custGeom>
            <a:avLst/>
            <a:gdLst>
              <a:gd name="T0" fmla="*/ 1211 w 2152"/>
              <a:gd name="T1" fmla="*/ 805 h 805"/>
              <a:gd name="T2" fmla="*/ 1211 w 2152"/>
              <a:gd name="T3" fmla="*/ 378 h 805"/>
              <a:gd name="T4" fmla="*/ 0 w 2152"/>
              <a:gd name="T5" fmla="*/ 378 h 805"/>
              <a:gd name="T6" fmla="*/ 3 w 2152"/>
              <a:gd name="T7" fmla="*/ 0 h 805"/>
              <a:gd name="T8" fmla="*/ 1203 w 2152"/>
              <a:gd name="T9" fmla="*/ 0 h 805"/>
              <a:gd name="T10" fmla="*/ 2152 w 2152"/>
              <a:gd name="T11" fmla="*/ 381 h 805"/>
              <a:gd name="T12" fmla="*/ 2152 w 2152"/>
              <a:gd name="T13" fmla="*/ 805 h 805"/>
              <a:gd name="T14" fmla="*/ 1211 w 2152"/>
              <a:gd name="T15" fmla="*/ 805 h 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52" h="805">
                <a:moveTo>
                  <a:pt x="1211" y="805"/>
                </a:moveTo>
                <a:lnTo>
                  <a:pt x="1211" y="378"/>
                </a:lnTo>
                <a:lnTo>
                  <a:pt x="0" y="378"/>
                </a:lnTo>
                <a:lnTo>
                  <a:pt x="3" y="0"/>
                </a:lnTo>
                <a:cubicBezTo>
                  <a:pt x="3" y="0"/>
                  <a:pt x="603" y="0"/>
                  <a:pt x="1203" y="0"/>
                </a:cubicBezTo>
                <a:cubicBezTo>
                  <a:pt x="1499" y="306"/>
                  <a:pt x="2152" y="381"/>
                  <a:pt x="2152" y="381"/>
                </a:cubicBezTo>
                <a:lnTo>
                  <a:pt x="2152" y="805"/>
                </a:lnTo>
                <a:lnTo>
                  <a:pt x="1211" y="805"/>
                </a:lnTo>
                <a:close/>
              </a:path>
            </a:pathLst>
          </a:custGeom>
          <a:solidFill>
            <a:srgbClr val="E2F5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990" name="Rectangle 70"/>
          <p:cNvSpPr>
            <a:spLocks noChangeArrowheads="1"/>
          </p:cNvSpPr>
          <p:nvPr/>
        </p:nvSpPr>
        <p:spPr bwMode="auto">
          <a:xfrm>
            <a:off x="5670550" y="5289550"/>
            <a:ext cx="2790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Helvetica" charset="0"/>
              </a:rPr>
              <a:t>Beam “NA” = </a:t>
            </a:r>
            <a:r>
              <a:rPr lang="en-US" sz="2000" b="0" i="1">
                <a:solidFill>
                  <a:schemeClr val="accent2"/>
                </a:solidFill>
                <a:latin typeface="Helvetica" charset="0"/>
              </a:rPr>
              <a:t>n</a:t>
            </a:r>
            <a:r>
              <a:rPr lang="en-US" sz="2000" b="0" baseline="-25000">
                <a:solidFill>
                  <a:schemeClr val="accent2"/>
                </a:solidFill>
                <a:latin typeface="Helvetica" charset="0"/>
              </a:rPr>
              <a:t>1</a:t>
            </a:r>
            <a:r>
              <a:rPr lang="en-US" sz="2000" b="0">
                <a:solidFill>
                  <a:schemeClr val="accent2"/>
                </a:solidFill>
                <a:latin typeface="Helvetica" charset="0"/>
              </a:rPr>
              <a:t> Sin(</a:t>
            </a:r>
            <a:r>
              <a:rPr lang="en-US" sz="2000" b="0" i="1">
                <a:solidFill>
                  <a:schemeClr val="accent2"/>
                </a:solidFill>
                <a:latin typeface="Helvetica" charset="0"/>
                <a:sym typeface="Symbol" charset="2"/>
              </a:rPr>
              <a:t></a:t>
            </a:r>
            <a:r>
              <a:rPr lang="en-US" sz="2000" b="0" baseline="-25000">
                <a:solidFill>
                  <a:schemeClr val="accent2"/>
                </a:solidFill>
                <a:latin typeface="Helvetica" charset="0"/>
              </a:rPr>
              <a:t>1</a:t>
            </a:r>
            <a:r>
              <a:rPr lang="en-US" sz="2000" b="0">
                <a:solidFill>
                  <a:schemeClr val="accent2"/>
                </a:solidFill>
                <a:latin typeface="Helvetica" charset="0"/>
              </a:rPr>
              <a:t>)</a:t>
            </a:r>
          </a:p>
        </p:txBody>
      </p:sp>
      <p:sp>
        <p:nvSpPr>
          <p:cNvPr id="209995" name="Freeform 75"/>
          <p:cNvSpPr>
            <a:spLocks/>
          </p:cNvSpPr>
          <p:nvPr/>
        </p:nvSpPr>
        <p:spPr bwMode="auto">
          <a:xfrm>
            <a:off x="5111750" y="3935413"/>
            <a:ext cx="2954338" cy="1166812"/>
          </a:xfrm>
          <a:custGeom>
            <a:avLst/>
            <a:gdLst>
              <a:gd name="T0" fmla="*/ 1208 w 2152"/>
              <a:gd name="T1" fmla="*/ 810 h 810"/>
              <a:gd name="T2" fmla="*/ 1208 w 2152"/>
              <a:gd name="T3" fmla="*/ 0 h 810"/>
              <a:gd name="T4" fmla="*/ 0 w 2152"/>
              <a:gd name="T5" fmla="*/ 0 h 810"/>
              <a:gd name="T6" fmla="*/ 0 w 2152"/>
              <a:gd name="T7" fmla="*/ 378 h 810"/>
              <a:gd name="T8" fmla="*/ 2152 w 2152"/>
              <a:gd name="T9" fmla="*/ 384 h 810"/>
              <a:gd name="T10" fmla="*/ 2152 w 2152"/>
              <a:gd name="T11" fmla="*/ 800 h 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2" h="810">
                <a:moveTo>
                  <a:pt x="1208" y="810"/>
                </a:moveTo>
                <a:cubicBezTo>
                  <a:pt x="1208" y="810"/>
                  <a:pt x="1208" y="405"/>
                  <a:pt x="1208" y="0"/>
                </a:cubicBezTo>
                <a:cubicBezTo>
                  <a:pt x="253" y="0"/>
                  <a:pt x="606" y="0"/>
                  <a:pt x="0" y="0"/>
                </a:cubicBezTo>
                <a:cubicBezTo>
                  <a:pt x="2" y="96"/>
                  <a:pt x="3" y="208"/>
                  <a:pt x="0" y="378"/>
                </a:cubicBezTo>
                <a:cubicBezTo>
                  <a:pt x="1080" y="378"/>
                  <a:pt x="2152" y="384"/>
                  <a:pt x="2152" y="384"/>
                </a:cubicBezTo>
                <a:lnTo>
                  <a:pt x="2152" y="800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001" name="Rectangle 81"/>
          <p:cNvSpPr>
            <a:spLocks noChangeArrowheads="1"/>
          </p:cNvSpPr>
          <p:nvPr/>
        </p:nvSpPr>
        <p:spPr bwMode="auto">
          <a:xfrm>
            <a:off x="2016125" y="4064000"/>
            <a:ext cx="950913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Na</a:t>
            </a:r>
            <a:r>
              <a:rPr lang="en-US" sz="2000" b="0" baseline="-25000">
                <a:solidFill>
                  <a:schemeClr val="accent2"/>
                </a:solidFill>
                <a:latin typeface="Chalkboard" charset="0"/>
              </a:rPr>
              <a:t>beam</a:t>
            </a: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:</a:t>
            </a:r>
          </a:p>
        </p:txBody>
      </p:sp>
      <p:sp>
        <p:nvSpPr>
          <p:cNvPr id="210002" name="Rectangle 82"/>
          <p:cNvSpPr>
            <a:spLocks noChangeArrowheads="1"/>
          </p:cNvSpPr>
          <p:nvPr/>
        </p:nvSpPr>
        <p:spPr bwMode="auto">
          <a:xfrm>
            <a:off x="1776413" y="4587875"/>
            <a:ext cx="64135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1.38</a:t>
            </a:r>
          </a:p>
        </p:txBody>
      </p:sp>
      <p:sp>
        <p:nvSpPr>
          <p:cNvPr id="210004" name="Rectangle 84"/>
          <p:cNvSpPr>
            <a:spLocks noChangeArrowheads="1"/>
          </p:cNvSpPr>
          <p:nvPr/>
        </p:nvSpPr>
        <p:spPr bwMode="auto">
          <a:xfrm>
            <a:off x="2935288" y="5475288"/>
            <a:ext cx="64135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1.46</a:t>
            </a:r>
          </a:p>
        </p:txBody>
      </p:sp>
      <p:sp>
        <p:nvSpPr>
          <p:cNvPr id="210005" name="Rectangle 85"/>
          <p:cNvSpPr>
            <a:spLocks noChangeArrowheads="1"/>
          </p:cNvSpPr>
          <p:nvPr/>
        </p:nvSpPr>
        <p:spPr bwMode="auto">
          <a:xfrm>
            <a:off x="2359025" y="5068888"/>
            <a:ext cx="64135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1.42</a:t>
            </a:r>
          </a:p>
        </p:txBody>
      </p:sp>
      <p:sp>
        <p:nvSpPr>
          <p:cNvPr id="210006" name="Line 86"/>
          <p:cNvSpPr>
            <a:spLocks noChangeShapeType="1"/>
          </p:cNvSpPr>
          <p:nvPr/>
        </p:nvSpPr>
        <p:spPr bwMode="auto">
          <a:xfrm flipH="1">
            <a:off x="1798638" y="4970463"/>
            <a:ext cx="236537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007" name="Line 87"/>
          <p:cNvSpPr>
            <a:spLocks noChangeShapeType="1"/>
          </p:cNvSpPr>
          <p:nvPr/>
        </p:nvSpPr>
        <p:spPr bwMode="auto">
          <a:xfrm flipH="1">
            <a:off x="1866900" y="5445125"/>
            <a:ext cx="650875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009" name="Line 89"/>
          <p:cNvSpPr>
            <a:spLocks noChangeShapeType="1"/>
          </p:cNvSpPr>
          <p:nvPr/>
        </p:nvSpPr>
        <p:spPr bwMode="auto">
          <a:xfrm flipH="1">
            <a:off x="1968500" y="5716588"/>
            <a:ext cx="998538" cy="33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010" name="Rectangle 90"/>
          <p:cNvSpPr>
            <a:spLocks noChangeArrowheads="1"/>
          </p:cNvSpPr>
          <p:nvPr/>
        </p:nvSpPr>
        <p:spPr bwMode="auto">
          <a:xfrm>
            <a:off x="4986338" y="646112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Helvetica" charset="0"/>
              </a:rPr>
              <a:t>z</a:t>
            </a:r>
          </a:p>
        </p:txBody>
      </p:sp>
      <p:sp>
        <p:nvSpPr>
          <p:cNvPr id="210011" name="Rectangle 91"/>
          <p:cNvSpPr>
            <a:spLocks noChangeArrowheads="1"/>
          </p:cNvSpPr>
          <p:nvPr/>
        </p:nvSpPr>
        <p:spPr bwMode="auto">
          <a:xfrm>
            <a:off x="0" y="5046663"/>
            <a:ext cx="1128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Helvetica" charset="0"/>
              </a:rPr>
              <a:t>Intensity</a:t>
            </a:r>
          </a:p>
        </p:txBody>
      </p:sp>
      <p:sp>
        <p:nvSpPr>
          <p:cNvPr id="209991" name="Rectangle 71"/>
          <p:cNvSpPr>
            <a:spLocks noChangeArrowheads="1"/>
          </p:cNvSpPr>
          <p:nvPr/>
        </p:nvSpPr>
        <p:spPr bwMode="auto">
          <a:xfrm>
            <a:off x="4124325" y="3695700"/>
            <a:ext cx="7048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Helvetica" charset="0"/>
              </a:rPr>
              <a:t>z</a:t>
            </a:r>
            <a:r>
              <a:rPr lang="en-US" sz="2000" b="0" baseline="-25000">
                <a:solidFill>
                  <a:schemeClr val="accent2"/>
                </a:solidFill>
                <a:latin typeface="Helvetica" charset="0"/>
              </a:rPr>
              <a:t>TIRF</a:t>
            </a:r>
            <a:endParaRPr lang="en-US" sz="2000" b="0">
              <a:solidFill>
                <a:schemeClr val="accent2"/>
              </a:solidFill>
              <a:latin typeface="Helvetica" charset="0"/>
            </a:endParaRPr>
          </a:p>
          <a:p>
            <a:r>
              <a:rPr lang="en-US" sz="2000" b="0">
                <a:solidFill>
                  <a:schemeClr val="accent2"/>
                </a:solidFill>
                <a:latin typeface="Helvetica" charset="0"/>
              </a:rPr>
              <a:t>(nm)</a:t>
            </a:r>
          </a:p>
        </p:txBody>
      </p:sp>
      <p:pic>
        <p:nvPicPr>
          <p:cNvPr id="210015" name="Picture 9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13" y="2573338"/>
            <a:ext cx="4383087" cy="270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62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z="3200"/>
              <a:t>Two forms of TIRF microscopy</a:t>
            </a:r>
          </a:p>
        </p:txBody>
      </p:sp>
      <p:sp>
        <p:nvSpPr>
          <p:cNvPr id="134147" name="Rectangle 3"/>
          <p:cNvSpPr>
            <a:spLocks noChangeArrowheads="1"/>
          </p:cNvSpPr>
          <p:nvPr/>
        </p:nvSpPr>
        <p:spPr bwMode="auto">
          <a:xfrm>
            <a:off x="920750" y="1754188"/>
            <a:ext cx="2397125" cy="54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Prism coupled</a:t>
            </a:r>
          </a:p>
        </p:txBody>
      </p:sp>
      <p:sp>
        <p:nvSpPr>
          <p:cNvPr id="134151" name="Arc 7"/>
          <p:cNvSpPr>
            <a:spLocks/>
          </p:cNvSpPr>
          <p:nvPr/>
        </p:nvSpPr>
        <p:spPr bwMode="auto">
          <a:xfrm>
            <a:off x="7021513" y="2744788"/>
            <a:ext cx="819150" cy="533400"/>
          </a:xfrm>
          <a:custGeom>
            <a:avLst/>
            <a:gdLst>
              <a:gd name="G0" fmla="+- 17916 0 0"/>
              <a:gd name="G1" fmla="+- 0 0 0"/>
              <a:gd name="G2" fmla="+- 21600 0 0"/>
              <a:gd name="T0" fmla="*/ 35714 w 35714"/>
              <a:gd name="T1" fmla="*/ 12238 h 21600"/>
              <a:gd name="T2" fmla="*/ 0 w 35714"/>
              <a:gd name="T3" fmla="*/ 12064 h 21600"/>
              <a:gd name="T4" fmla="*/ 17916 w 3571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714" h="21600" fill="none" extrusionOk="0">
                <a:moveTo>
                  <a:pt x="35714" y="12238"/>
                </a:moveTo>
                <a:cubicBezTo>
                  <a:pt x="31684" y="18098"/>
                  <a:pt x="25028" y="21599"/>
                  <a:pt x="17916" y="21600"/>
                </a:cubicBezTo>
                <a:cubicBezTo>
                  <a:pt x="10729" y="21600"/>
                  <a:pt x="4013" y="18025"/>
                  <a:pt x="-1" y="12064"/>
                </a:cubicBezTo>
              </a:path>
              <a:path w="35714" h="21600" stroke="0" extrusionOk="0">
                <a:moveTo>
                  <a:pt x="35714" y="12238"/>
                </a:moveTo>
                <a:cubicBezTo>
                  <a:pt x="31684" y="18098"/>
                  <a:pt x="25028" y="21599"/>
                  <a:pt x="17916" y="21600"/>
                </a:cubicBezTo>
                <a:cubicBezTo>
                  <a:pt x="10729" y="21600"/>
                  <a:pt x="4013" y="18025"/>
                  <a:pt x="-1" y="12064"/>
                </a:cubicBezTo>
                <a:lnTo>
                  <a:pt x="17916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2" name="Rectangle 8"/>
          <p:cNvSpPr>
            <a:spLocks noChangeArrowheads="1"/>
          </p:cNvSpPr>
          <p:nvPr/>
        </p:nvSpPr>
        <p:spPr bwMode="auto">
          <a:xfrm>
            <a:off x="7010400" y="2743200"/>
            <a:ext cx="914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4" name="Rectangle 10"/>
          <p:cNvSpPr>
            <a:spLocks noChangeArrowheads="1"/>
          </p:cNvSpPr>
          <p:nvPr/>
        </p:nvSpPr>
        <p:spPr bwMode="auto">
          <a:xfrm>
            <a:off x="6629400" y="2590800"/>
            <a:ext cx="1600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5" name="Freeform 11"/>
          <p:cNvSpPr>
            <a:spLocks/>
          </p:cNvSpPr>
          <p:nvPr/>
        </p:nvSpPr>
        <p:spPr bwMode="auto">
          <a:xfrm>
            <a:off x="6858000" y="2819400"/>
            <a:ext cx="1143000" cy="76200"/>
          </a:xfrm>
          <a:custGeom>
            <a:avLst/>
            <a:gdLst>
              <a:gd name="T0" fmla="*/ 0 w 768"/>
              <a:gd name="T1" fmla="*/ 0 h 144"/>
              <a:gd name="T2" fmla="*/ 768 w 768"/>
              <a:gd name="T3" fmla="*/ 0 h 144"/>
              <a:gd name="T4" fmla="*/ 768 w 768"/>
              <a:gd name="T5" fmla="*/ 144 h 144"/>
              <a:gd name="T6" fmla="*/ 0 w 768"/>
              <a:gd name="T7" fmla="*/ 144 h 144"/>
              <a:gd name="T8" fmla="*/ 0 w 768"/>
              <a:gd name="T9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144">
                <a:moveTo>
                  <a:pt x="0" y="0"/>
                </a:moveTo>
                <a:cubicBezTo>
                  <a:pt x="384" y="0"/>
                  <a:pt x="768" y="0"/>
                  <a:pt x="768" y="0"/>
                </a:cubicBezTo>
                <a:cubicBezTo>
                  <a:pt x="741" y="37"/>
                  <a:pt x="736" y="96"/>
                  <a:pt x="768" y="144"/>
                </a:cubicBezTo>
                <a:cubicBezTo>
                  <a:pt x="768" y="144"/>
                  <a:pt x="384" y="144"/>
                  <a:pt x="0" y="144"/>
                </a:cubicBezTo>
                <a:cubicBezTo>
                  <a:pt x="21" y="107"/>
                  <a:pt x="27" y="64"/>
                  <a:pt x="0" y="0"/>
                </a:cubicBezTo>
                <a:close/>
              </a:path>
            </a:pathLst>
          </a:custGeom>
          <a:solidFill>
            <a:srgbClr val="E2F5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6" name="Freeform 12"/>
          <p:cNvSpPr>
            <a:spLocks/>
          </p:cNvSpPr>
          <p:nvPr/>
        </p:nvSpPr>
        <p:spPr bwMode="auto">
          <a:xfrm>
            <a:off x="7010400" y="2971800"/>
            <a:ext cx="838200" cy="76200"/>
          </a:xfrm>
          <a:custGeom>
            <a:avLst/>
            <a:gdLst>
              <a:gd name="T0" fmla="*/ 0 w 768"/>
              <a:gd name="T1" fmla="*/ 0 h 144"/>
              <a:gd name="T2" fmla="*/ 768 w 768"/>
              <a:gd name="T3" fmla="*/ 0 h 144"/>
              <a:gd name="T4" fmla="*/ 768 w 768"/>
              <a:gd name="T5" fmla="*/ 144 h 144"/>
              <a:gd name="T6" fmla="*/ 0 w 768"/>
              <a:gd name="T7" fmla="*/ 144 h 144"/>
              <a:gd name="T8" fmla="*/ 0 w 768"/>
              <a:gd name="T9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144">
                <a:moveTo>
                  <a:pt x="0" y="0"/>
                </a:moveTo>
                <a:cubicBezTo>
                  <a:pt x="384" y="0"/>
                  <a:pt x="768" y="0"/>
                  <a:pt x="768" y="0"/>
                </a:cubicBezTo>
                <a:cubicBezTo>
                  <a:pt x="741" y="37"/>
                  <a:pt x="736" y="96"/>
                  <a:pt x="768" y="144"/>
                </a:cubicBezTo>
                <a:cubicBezTo>
                  <a:pt x="768" y="144"/>
                  <a:pt x="384" y="144"/>
                  <a:pt x="0" y="144"/>
                </a:cubicBezTo>
                <a:cubicBezTo>
                  <a:pt x="21" y="107"/>
                  <a:pt x="27" y="64"/>
                  <a:pt x="0" y="0"/>
                </a:cubicBez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7" name="Freeform 13"/>
          <p:cNvSpPr>
            <a:spLocks/>
          </p:cNvSpPr>
          <p:nvPr/>
        </p:nvSpPr>
        <p:spPr bwMode="auto">
          <a:xfrm>
            <a:off x="7018338" y="2854325"/>
            <a:ext cx="296862" cy="42863"/>
          </a:xfrm>
          <a:custGeom>
            <a:avLst/>
            <a:gdLst>
              <a:gd name="T0" fmla="*/ 0 w 336"/>
              <a:gd name="T1" fmla="*/ 37 h 37"/>
              <a:gd name="T2" fmla="*/ 336 w 336"/>
              <a:gd name="T3" fmla="*/ 37 h 37"/>
              <a:gd name="T4" fmla="*/ 168 w 336"/>
              <a:gd name="T5" fmla="*/ 0 h 37"/>
              <a:gd name="T6" fmla="*/ 0 w 336"/>
              <a:gd name="T7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" h="37">
                <a:moveTo>
                  <a:pt x="0" y="37"/>
                </a:moveTo>
                <a:cubicBezTo>
                  <a:pt x="168" y="37"/>
                  <a:pt x="336" y="37"/>
                  <a:pt x="336" y="37"/>
                </a:cubicBezTo>
                <a:cubicBezTo>
                  <a:pt x="219" y="21"/>
                  <a:pt x="208" y="0"/>
                  <a:pt x="168" y="0"/>
                </a:cubicBezTo>
                <a:cubicBezTo>
                  <a:pt x="128" y="0"/>
                  <a:pt x="109" y="21"/>
                  <a:pt x="0" y="37"/>
                </a:cubicBezTo>
                <a:close/>
              </a:path>
            </a:pathLst>
          </a:custGeom>
          <a:solidFill>
            <a:srgbClr val="C7BBE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8" name="Freeform 14"/>
          <p:cNvSpPr>
            <a:spLocks/>
          </p:cNvSpPr>
          <p:nvPr/>
        </p:nvSpPr>
        <p:spPr bwMode="auto">
          <a:xfrm>
            <a:off x="7388225" y="2851150"/>
            <a:ext cx="296863" cy="42863"/>
          </a:xfrm>
          <a:custGeom>
            <a:avLst/>
            <a:gdLst>
              <a:gd name="T0" fmla="*/ 0 w 336"/>
              <a:gd name="T1" fmla="*/ 37 h 37"/>
              <a:gd name="T2" fmla="*/ 336 w 336"/>
              <a:gd name="T3" fmla="*/ 37 h 37"/>
              <a:gd name="T4" fmla="*/ 168 w 336"/>
              <a:gd name="T5" fmla="*/ 0 h 37"/>
              <a:gd name="T6" fmla="*/ 0 w 336"/>
              <a:gd name="T7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" h="37">
                <a:moveTo>
                  <a:pt x="0" y="37"/>
                </a:moveTo>
                <a:cubicBezTo>
                  <a:pt x="168" y="37"/>
                  <a:pt x="336" y="37"/>
                  <a:pt x="336" y="37"/>
                </a:cubicBezTo>
                <a:cubicBezTo>
                  <a:pt x="219" y="21"/>
                  <a:pt x="208" y="0"/>
                  <a:pt x="168" y="0"/>
                </a:cubicBezTo>
                <a:cubicBezTo>
                  <a:pt x="128" y="0"/>
                  <a:pt x="109" y="21"/>
                  <a:pt x="0" y="37"/>
                </a:cubicBezTo>
                <a:close/>
              </a:path>
            </a:pathLst>
          </a:custGeom>
          <a:solidFill>
            <a:srgbClr val="C7BBE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4" name="Freeform 20"/>
          <p:cNvSpPr>
            <a:spLocks/>
          </p:cNvSpPr>
          <p:nvPr/>
        </p:nvSpPr>
        <p:spPr bwMode="auto">
          <a:xfrm>
            <a:off x="7086600" y="2967038"/>
            <a:ext cx="685800" cy="1376362"/>
          </a:xfrm>
          <a:custGeom>
            <a:avLst/>
            <a:gdLst>
              <a:gd name="T0" fmla="*/ 432 w 432"/>
              <a:gd name="T1" fmla="*/ 867 h 867"/>
              <a:gd name="T2" fmla="*/ 432 w 432"/>
              <a:gd name="T3" fmla="*/ 99 h 867"/>
              <a:gd name="T4" fmla="*/ 211 w 432"/>
              <a:gd name="T5" fmla="*/ 0 h 867"/>
              <a:gd name="T6" fmla="*/ 0 w 432"/>
              <a:gd name="T7" fmla="*/ 99 h 867"/>
              <a:gd name="T8" fmla="*/ 0 w 432"/>
              <a:gd name="T9" fmla="*/ 867 h 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2" h="867">
                <a:moveTo>
                  <a:pt x="432" y="867"/>
                </a:moveTo>
                <a:lnTo>
                  <a:pt x="432" y="99"/>
                </a:lnTo>
                <a:lnTo>
                  <a:pt x="211" y="0"/>
                </a:lnTo>
                <a:lnTo>
                  <a:pt x="0" y="99"/>
                </a:lnTo>
                <a:lnTo>
                  <a:pt x="0" y="867"/>
                </a:lnTo>
              </a:path>
            </a:pathLst>
          </a:custGeom>
          <a:noFill/>
          <a:ln w="19050" cmpd="sng">
            <a:solidFill>
              <a:srgbClr val="FF2226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5" name="Arc 21"/>
          <p:cNvSpPr>
            <a:spLocks/>
          </p:cNvSpPr>
          <p:nvPr/>
        </p:nvSpPr>
        <p:spPr bwMode="auto">
          <a:xfrm>
            <a:off x="1752600" y="3048000"/>
            <a:ext cx="819150" cy="533400"/>
          </a:xfrm>
          <a:custGeom>
            <a:avLst/>
            <a:gdLst>
              <a:gd name="G0" fmla="+- 17916 0 0"/>
              <a:gd name="G1" fmla="+- 0 0 0"/>
              <a:gd name="G2" fmla="+- 21600 0 0"/>
              <a:gd name="T0" fmla="*/ 35714 w 35714"/>
              <a:gd name="T1" fmla="*/ 12238 h 21600"/>
              <a:gd name="T2" fmla="*/ 0 w 35714"/>
              <a:gd name="T3" fmla="*/ 12064 h 21600"/>
              <a:gd name="T4" fmla="*/ 17916 w 3571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714" h="21600" fill="none" extrusionOk="0">
                <a:moveTo>
                  <a:pt x="35714" y="12238"/>
                </a:moveTo>
                <a:cubicBezTo>
                  <a:pt x="31684" y="18098"/>
                  <a:pt x="25028" y="21599"/>
                  <a:pt x="17916" y="21600"/>
                </a:cubicBezTo>
                <a:cubicBezTo>
                  <a:pt x="10729" y="21600"/>
                  <a:pt x="4013" y="18025"/>
                  <a:pt x="-1" y="12064"/>
                </a:cubicBezTo>
              </a:path>
              <a:path w="35714" h="21600" stroke="0" extrusionOk="0">
                <a:moveTo>
                  <a:pt x="35714" y="12238"/>
                </a:moveTo>
                <a:cubicBezTo>
                  <a:pt x="31684" y="18098"/>
                  <a:pt x="25028" y="21599"/>
                  <a:pt x="17916" y="21600"/>
                </a:cubicBezTo>
                <a:cubicBezTo>
                  <a:pt x="10729" y="21600"/>
                  <a:pt x="4013" y="18025"/>
                  <a:pt x="-1" y="12064"/>
                </a:cubicBezTo>
                <a:lnTo>
                  <a:pt x="17916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6" name="Rectangle 22"/>
          <p:cNvSpPr>
            <a:spLocks noChangeArrowheads="1"/>
          </p:cNvSpPr>
          <p:nvPr/>
        </p:nvSpPr>
        <p:spPr bwMode="auto">
          <a:xfrm>
            <a:off x="1741488" y="3046413"/>
            <a:ext cx="914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7" name="Freeform 23"/>
          <p:cNvSpPr>
            <a:spLocks/>
          </p:cNvSpPr>
          <p:nvPr/>
        </p:nvSpPr>
        <p:spPr bwMode="auto">
          <a:xfrm>
            <a:off x="1512888" y="3351213"/>
            <a:ext cx="1295400" cy="1066800"/>
          </a:xfrm>
          <a:custGeom>
            <a:avLst/>
            <a:gdLst>
              <a:gd name="T0" fmla="*/ 0 w 816"/>
              <a:gd name="T1" fmla="*/ 672 h 672"/>
              <a:gd name="T2" fmla="*/ 0 w 816"/>
              <a:gd name="T3" fmla="*/ 144 h 672"/>
              <a:gd name="T4" fmla="*/ 144 w 816"/>
              <a:gd name="T5" fmla="*/ 0 h 672"/>
              <a:gd name="T6" fmla="*/ 672 w 816"/>
              <a:gd name="T7" fmla="*/ 0 h 672"/>
              <a:gd name="T8" fmla="*/ 812 w 816"/>
              <a:gd name="T9" fmla="*/ 129 h 672"/>
              <a:gd name="T10" fmla="*/ 816 w 816"/>
              <a:gd name="T11" fmla="*/ 672 h 672"/>
              <a:gd name="T12" fmla="*/ 0 w 816"/>
              <a:gd name="T13" fmla="*/ 672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6" h="672">
                <a:moveTo>
                  <a:pt x="0" y="672"/>
                </a:moveTo>
                <a:lnTo>
                  <a:pt x="0" y="144"/>
                </a:lnTo>
                <a:lnTo>
                  <a:pt x="144" y="0"/>
                </a:lnTo>
                <a:lnTo>
                  <a:pt x="672" y="0"/>
                </a:lnTo>
                <a:lnTo>
                  <a:pt x="812" y="129"/>
                </a:lnTo>
                <a:lnTo>
                  <a:pt x="816" y="672"/>
                </a:lnTo>
                <a:lnTo>
                  <a:pt x="0" y="672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9" name="Rectangle 25"/>
          <p:cNvSpPr>
            <a:spLocks noChangeArrowheads="1"/>
          </p:cNvSpPr>
          <p:nvPr/>
        </p:nvSpPr>
        <p:spPr bwMode="auto">
          <a:xfrm>
            <a:off x="1360488" y="2894013"/>
            <a:ext cx="1600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71" name="Freeform 27"/>
          <p:cNvSpPr>
            <a:spLocks/>
          </p:cNvSpPr>
          <p:nvPr/>
        </p:nvSpPr>
        <p:spPr bwMode="auto">
          <a:xfrm>
            <a:off x="1741488" y="3275013"/>
            <a:ext cx="838200" cy="76200"/>
          </a:xfrm>
          <a:custGeom>
            <a:avLst/>
            <a:gdLst>
              <a:gd name="T0" fmla="*/ 0 w 768"/>
              <a:gd name="T1" fmla="*/ 0 h 144"/>
              <a:gd name="T2" fmla="*/ 768 w 768"/>
              <a:gd name="T3" fmla="*/ 0 h 144"/>
              <a:gd name="T4" fmla="*/ 768 w 768"/>
              <a:gd name="T5" fmla="*/ 144 h 144"/>
              <a:gd name="T6" fmla="*/ 0 w 768"/>
              <a:gd name="T7" fmla="*/ 144 h 144"/>
              <a:gd name="T8" fmla="*/ 0 w 768"/>
              <a:gd name="T9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144">
                <a:moveTo>
                  <a:pt x="0" y="0"/>
                </a:moveTo>
                <a:cubicBezTo>
                  <a:pt x="384" y="0"/>
                  <a:pt x="768" y="0"/>
                  <a:pt x="768" y="0"/>
                </a:cubicBezTo>
                <a:cubicBezTo>
                  <a:pt x="741" y="37"/>
                  <a:pt x="736" y="96"/>
                  <a:pt x="768" y="144"/>
                </a:cubicBezTo>
                <a:cubicBezTo>
                  <a:pt x="768" y="144"/>
                  <a:pt x="384" y="144"/>
                  <a:pt x="0" y="144"/>
                </a:cubicBezTo>
                <a:cubicBezTo>
                  <a:pt x="21" y="107"/>
                  <a:pt x="27" y="64"/>
                  <a:pt x="0" y="0"/>
                </a:cubicBez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75" name="Freeform 31"/>
          <p:cNvSpPr>
            <a:spLocks/>
          </p:cNvSpPr>
          <p:nvPr/>
        </p:nvSpPr>
        <p:spPr bwMode="auto">
          <a:xfrm>
            <a:off x="1593850" y="2665413"/>
            <a:ext cx="1054100" cy="228600"/>
          </a:xfrm>
          <a:custGeom>
            <a:avLst/>
            <a:gdLst>
              <a:gd name="T0" fmla="*/ 664 w 664"/>
              <a:gd name="T1" fmla="*/ 96 h 96"/>
              <a:gd name="T2" fmla="*/ 525 w 664"/>
              <a:gd name="T3" fmla="*/ 0 h 96"/>
              <a:gd name="T4" fmla="*/ 138 w 664"/>
              <a:gd name="T5" fmla="*/ 0 h 96"/>
              <a:gd name="T6" fmla="*/ 0 w 664"/>
              <a:gd name="T7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4" h="96">
                <a:moveTo>
                  <a:pt x="664" y="96"/>
                </a:moveTo>
                <a:lnTo>
                  <a:pt x="525" y="0"/>
                </a:lnTo>
                <a:lnTo>
                  <a:pt x="138" y="0"/>
                </a:lnTo>
                <a:lnTo>
                  <a:pt x="0" y="96"/>
                </a:lnTo>
              </a:path>
            </a:pathLst>
          </a:custGeom>
          <a:solidFill>
            <a:srgbClr val="D7F1F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76" name="Freeform 32"/>
          <p:cNvSpPr>
            <a:spLocks/>
          </p:cNvSpPr>
          <p:nvPr/>
        </p:nvSpPr>
        <p:spPr bwMode="auto">
          <a:xfrm>
            <a:off x="1208088" y="2436813"/>
            <a:ext cx="1905000" cy="685800"/>
          </a:xfrm>
          <a:custGeom>
            <a:avLst/>
            <a:gdLst>
              <a:gd name="T0" fmla="*/ 0 w 1200"/>
              <a:gd name="T1" fmla="*/ 48 h 432"/>
              <a:gd name="T2" fmla="*/ 576 w 1200"/>
              <a:gd name="T3" fmla="*/ 432 h 432"/>
              <a:gd name="T4" fmla="*/ 1200 w 1200"/>
              <a:gd name="T5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00" h="432">
                <a:moveTo>
                  <a:pt x="0" y="48"/>
                </a:moveTo>
                <a:lnTo>
                  <a:pt x="576" y="432"/>
                </a:lnTo>
                <a:lnTo>
                  <a:pt x="1200" y="0"/>
                </a:lnTo>
              </a:path>
            </a:pathLst>
          </a:custGeom>
          <a:noFill/>
          <a:ln w="19050" cmpd="sng">
            <a:solidFill>
              <a:srgbClr val="FF2226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8" name="Rectangle 24"/>
          <p:cNvSpPr>
            <a:spLocks noChangeArrowheads="1"/>
          </p:cNvSpPr>
          <p:nvPr/>
        </p:nvSpPr>
        <p:spPr bwMode="auto">
          <a:xfrm>
            <a:off x="1512888" y="3198813"/>
            <a:ext cx="12954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70" name="Freeform 26"/>
          <p:cNvSpPr>
            <a:spLocks/>
          </p:cNvSpPr>
          <p:nvPr/>
        </p:nvSpPr>
        <p:spPr bwMode="auto">
          <a:xfrm>
            <a:off x="1589088" y="3122613"/>
            <a:ext cx="1143000" cy="76200"/>
          </a:xfrm>
          <a:custGeom>
            <a:avLst/>
            <a:gdLst>
              <a:gd name="T0" fmla="*/ 0 w 768"/>
              <a:gd name="T1" fmla="*/ 0 h 144"/>
              <a:gd name="T2" fmla="*/ 768 w 768"/>
              <a:gd name="T3" fmla="*/ 0 h 144"/>
              <a:gd name="T4" fmla="*/ 768 w 768"/>
              <a:gd name="T5" fmla="*/ 144 h 144"/>
              <a:gd name="T6" fmla="*/ 0 w 768"/>
              <a:gd name="T7" fmla="*/ 144 h 144"/>
              <a:gd name="T8" fmla="*/ 0 w 768"/>
              <a:gd name="T9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144">
                <a:moveTo>
                  <a:pt x="0" y="0"/>
                </a:moveTo>
                <a:cubicBezTo>
                  <a:pt x="384" y="0"/>
                  <a:pt x="768" y="0"/>
                  <a:pt x="768" y="0"/>
                </a:cubicBezTo>
                <a:cubicBezTo>
                  <a:pt x="741" y="37"/>
                  <a:pt x="736" y="96"/>
                  <a:pt x="768" y="144"/>
                </a:cubicBezTo>
                <a:cubicBezTo>
                  <a:pt x="768" y="144"/>
                  <a:pt x="384" y="144"/>
                  <a:pt x="0" y="144"/>
                </a:cubicBezTo>
                <a:cubicBezTo>
                  <a:pt x="21" y="107"/>
                  <a:pt x="27" y="64"/>
                  <a:pt x="0" y="0"/>
                </a:cubicBezTo>
                <a:close/>
              </a:path>
            </a:pathLst>
          </a:custGeom>
          <a:solidFill>
            <a:srgbClr val="E2F5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72" name="Freeform 28"/>
          <p:cNvSpPr>
            <a:spLocks/>
          </p:cNvSpPr>
          <p:nvPr/>
        </p:nvSpPr>
        <p:spPr bwMode="auto">
          <a:xfrm flipV="1">
            <a:off x="1749425" y="3121025"/>
            <a:ext cx="296863" cy="42863"/>
          </a:xfrm>
          <a:custGeom>
            <a:avLst/>
            <a:gdLst>
              <a:gd name="T0" fmla="*/ 0 w 336"/>
              <a:gd name="T1" fmla="*/ 37 h 37"/>
              <a:gd name="T2" fmla="*/ 336 w 336"/>
              <a:gd name="T3" fmla="*/ 37 h 37"/>
              <a:gd name="T4" fmla="*/ 168 w 336"/>
              <a:gd name="T5" fmla="*/ 0 h 37"/>
              <a:gd name="T6" fmla="*/ 0 w 336"/>
              <a:gd name="T7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" h="37">
                <a:moveTo>
                  <a:pt x="0" y="37"/>
                </a:moveTo>
                <a:cubicBezTo>
                  <a:pt x="168" y="37"/>
                  <a:pt x="336" y="37"/>
                  <a:pt x="336" y="37"/>
                </a:cubicBezTo>
                <a:cubicBezTo>
                  <a:pt x="219" y="21"/>
                  <a:pt x="208" y="0"/>
                  <a:pt x="168" y="0"/>
                </a:cubicBezTo>
                <a:cubicBezTo>
                  <a:pt x="128" y="0"/>
                  <a:pt x="109" y="21"/>
                  <a:pt x="0" y="37"/>
                </a:cubicBezTo>
                <a:close/>
              </a:path>
            </a:pathLst>
          </a:custGeom>
          <a:solidFill>
            <a:srgbClr val="C7BBE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73" name="Freeform 29"/>
          <p:cNvSpPr>
            <a:spLocks/>
          </p:cNvSpPr>
          <p:nvPr/>
        </p:nvSpPr>
        <p:spPr bwMode="auto">
          <a:xfrm flipV="1">
            <a:off x="2119313" y="3122613"/>
            <a:ext cx="296862" cy="42862"/>
          </a:xfrm>
          <a:custGeom>
            <a:avLst/>
            <a:gdLst>
              <a:gd name="T0" fmla="*/ 0 w 336"/>
              <a:gd name="T1" fmla="*/ 37 h 37"/>
              <a:gd name="T2" fmla="*/ 336 w 336"/>
              <a:gd name="T3" fmla="*/ 37 h 37"/>
              <a:gd name="T4" fmla="*/ 168 w 336"/>
              <a:gd name="T5" fmla="*/ 0 h 37"/>
              <a:gd name="T6" fmla="*/ 0 w 336"/>
              <a:gd name="T7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" h="37">
                <a:moveTo>
                  <a:pt x="0" y="37"/>
                </a:moveTo>
                <a:cubicBezTo>
                  <a:pt x="168" y="37"/>
                  <a:pt x="336" y="37"/>
                  <a:pt x="336" y="37"/>
                </a:cubicBezTo>
                <a:cubicBezTo>
                  <a:pt x="219" y="21"/>
                  <a:pt x="208" y="0"/>
                  <a:pt x="168" y="0"/>
                </a:cubicBezTo>
                <a:cubicBezTo>
                  <a:pt x="128" y="0"/>
                  <a:pt x="109" y="21"/>
                  <a:pt x="0" y="37"/>
                </a:cubicBezTo>
                <a:close/>
              </a:path>
            </a:pathLst>
          </a:custGeom>
          <a:solidFill>
            <a:srgbClr val="C7BBE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3" name="Rectangle 9"/>
          <p:cNvSpPr>
            <a:spLocks noChangeArrowheads="1"/>
          </p:cNvSpPr>
          <p:nvPr/>
        </p:nvSpPr>
        <p:spPr bwMode="auto">
          <a:xfrm>
            <a:off x="6781800" y="2895600"/>
            <a:ext cx="12954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78" name="Freeform 34"/>
          <p:cNvSpPr>
            <a:spLocks/>
          </p:cNvSpPr>
          <p:nvPr/>
        </p:nvSpPr>
        <p:spPr bwMode="auto">
          <a:xfrm>
            <a:off x="6781800" y="3048000"/>
            <a:ext cx="1295400" cy="1066800"/>
          </a:xfrm>
          <a:custGeom>
            <a:avLst/>
            <a:gdLst>
              <a:gd name="T0" fmla="*/ 0 w 816"/>
              <a:gd name="T1" fmla="*/ 672 h 672"/>
              <a:gd name="T2" fmla="*/ 0 w 816"/>
              <a:gd name="T3" fmla="*/ 144 h 672"/>
              <a:gd name="T4" fmla="*/ 144 w 816"/>
              <a:gd name="T5" fmla="*/ 0 h 672"/>
              <a:gd name="T6" fmla="*/ 672 w 816"/>
              <a:gd name="T7" fmla="*/ 0 h 672"/>
              <a:gd name="T8" fmla="*/ 812 w 816"/>
              <a:gd name="T9" fmla="*/ 129 h 672"/>
              <a:gd name="T10" fmla="*/ 816 w 816"/>
              <a:gd name="T11" fmla="*/ 672 h 672"/>
              <a:gd name="T12" fmla="*/ 0 w 816"/>
              <a:gd name="T13" fmla="*/ 672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6" h="672">
                <a:moveTo>
                  <a:pt x="0" y="672"/>
                </a:moveTo>
                <a:lnTo>
                  <a:pt x="0" y="144"/>
                </a:lnTo>
                <a:lnTo>
                  <a:pt x="144" y="0"/>
                </a:lnTo>
                <a:lnTo>
                  <a:pt x="672" y="0"/>
                </a:lnTo>
                <a:lnTo>
                  <a:pt x="812" y="129"/>
                </a:lnTo>
                <a:lnTo>
                  <a:pt x="816" y="672"/>
                </a:lnTo>
                <a:lnTo>
                  <a:pt x="0" y="672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80" name="Rectangle 36"/>
          <p:cNvSpPr>
            <a:spLocks noChangeArrowheads="1"/>
          </p:cNvSpPr>
          <p:nvPr/>
        </p:nvSpPr>
        <p:spPr bwMode="auto">
          <a:xfrm>
            <a:off x="6324600" y="1524000"/>
            <a:ext cx="2166938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Through the</a:t>
            </a:r>
          </a:p>
          <a:p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34181" name="Rectangle 37"/>
          <p:cNvSpPr>
            <a:spLocks noChangeArrowheads="1"/>
          </p:cNvSpPr>
          <p:nvPr/>
        </p:nvSpPr>
        <p:spPr bwMode="auto">
          <a:xfrm>
            <a:off x="3124200" y="2743200"/>
            <a:ext cx="969963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Sample</a:t>
            </a:r>
          </a:p>
          <a:p>
            <a:pPr algn="l"/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on slide</a:t>
            </a:r>
          </a:p>
        </p:txBody>
      </p:sp>
      <p:sp>
        <p:nvSpPr>
          <p:cNvPr id="134182" name="Rectangle 38"/>
          <p:cNvSpPr>
            <a:spLocks noChangeArrowheads="1"/>
          </p:cNvSpPr>
          <p:nvPr/>
        </p:nvSpPr>
        <p:spPr bwMode="auto">
          <a:xfrm>
            <a:off x="5181600" y="2590800"/>
            <a:ext cx="1338263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Sample on</a:t>
            </a:r>
          </a:p>
          <a:p>
            <a:pPr algn="l"/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cover glass</a:t>
            </a:r>
          </a:p>
        </p:txBody>
      </p:sp>
      <p:sp>
        <p:nvSpPr>
          <p:cNvPr id="134183" name="Rectangle 39"/>
          <p:cNvSpPr>
            <a:spLocks noChangeArrowheads="1"/>
          </p:cNvSpPr>
          <p:nvPr/>
        </p:nvSpPr>
        <p:spPr bwMode="auto">
          <a:xfrm>
            <a:off x="387350" y="4725988"/>
            <a:ext cx="4605338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169863" indent="-169863" algn="l">
              <a:buFontTx/>
              <a:buChar char="•"/>
            </a:pPr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No excitation light in emission path</a:t>
            </a:r>
          </a:p>
          <a:p>
            <a:pPr marL="169863" indent="-169863" algn="l"/>
            <a:r>
              <a:rPr lang="en-US" sz="1800" b="0">
                <a:solidFill>
                  <a:schemeClr val="accent2"/>
                </a:solidFill>
                <a:latin typeface="Chalkboard" charset="0"/>
                <a:sym typeface="Symbol" charset="2"/>
              </a:rPr>
              <a:t>	 </a:t>
            </a:r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Very low background (if quartz slide)</a:t>
            </a:r>
          </a:p>
          <a:p>
            <a:pPr marL="169863" indent="-169863" algn="l">
              <a:buFontTx/>
              <a:buChar char="•"/>
            </a:pPr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Needs separate, external beam path</a:t>
            </a:r>
          </a:p>
          <a:p>
            <a:pPr marL="169863" indent="-169863" algn="l"/>
            <a:r>
              <a:rPr lang="en-US" sz="1800" b="0">
                <a:solidFill>
                  <a:schemeClr val="accent2"/>
                </a:solidFill>
                <a:latin typeface="Chalkboard" charset="0"/>
                <a:sym typeface="Symbol" charset="2"/>
              </a:rPr>
              <a:t>	 </a:t>
            </a:r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Harder to align</a:t>
            </a:r>
          </a:p>
        </p:txBody>
      </p:sp>
      <p:sp>
        <p:nvSpPr>
          <p:cNvPr id="134184" name="Rectangle 40"/>
          <p:cNvSpPr>
            <a:spLocks noChangeArrowheads="1"/>
          </p:cNvSpPr>
          <p:nvPr/>
        </p:nvSpPr>
        <p:spPr bwMode="auto">
          <a:xfrm>
            <a:off x="5187950" y="4706938"/>
            <a:ext cx="3956050" cy="153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169863" indent="-169863" algn="l">
              <a:buFontTx/>
              <a:buChar char="•"/>
            </a:pPr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Easy to align</a:t>
            </a:r>
          </a:p>
          <a:p>
            <a:pPr marL="169863" indent="-169863" algn="l">
              <a:buFontTx/>
              <a:buChar char="•"/>
            </a:pPr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Excitation light in emission path</a:t>
            </a:r>
          </a:p>
          <a:p>
            <a:pPr marL="169863" indent="-169863" algn="l"/>
            <a:r>
              <a:rPr lang="en-US" sz="1800" b="0">
                <a:solidFill>
                  <a:schemeClr val="accent2"/>
                </a:solidFill>
                <a:latin typeface="Chalkboard" charset="0"/>
                <a:sym typeface="Symbol" charset="2"/>
              </a:rPr>
              <a:t>	 </a:t>
            </a:r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Vulnerable to autofluorescence</a:t>
            </a:r>
          </a:p>
          <a:p>
            <a:pPr marL="169863" indent="-169863" algn="l"/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	in the optics</a:t>
            </a:r>
          </a:p>
          <a:p>
            <a:pPr marL="169863" indent="-169863" algn="l">
              <a:buFontTx/>
              <a:buChar char="•"/>
            </a:pPr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Requires very high NA</a:t>
            </a:r>
          </a:p>
        </p:txBody>
      </p:sp>
    </p:spTree>
    <p:extLst>
      <p:ext uri="{BB962C8B-B14F-4D97-AF65-F5344CB8AC3E}">
        <p14:creationId xmlns:p14="http://schemas.microsoft.com/office/powerpoint/2010/main" val="220975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ChangeArrowheads="1"/>
          </p:cNvSpPr>
          <p:nvPr/>
        </p:nvSpPr>
        <p:spPr bwMode="auto">
          <a:xfrm>
            <a:off x="5580063" y="2879725"/>
            <a:ext cx="182562" cy="3667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67" name="Rectangle 3"/>
          <p:cNvSpPr>
            <a:spLocks noChangeArrowheads="1"/>
          </p:cNvSpPr>
          <p:nvPr/>
        </p:nvSpPr>
        <p:spPr bwMode="auto">
          <a:xfrm>
            <a:off x="5487988" y="2789238"/>
            <a:ext cx="365125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68" name="Rectangle 4"/>
          <p:cNvSpPr>
            <a:spLocks noChangeArrowheads="1"/>
          </p:cNvSpPr>
          <p:nvPr/>
        </p:nvSpPr>
        <p:spPr bwMode="auto">
          <a:xfrm>
            <a:off x="5395913" y="2697163"/>
            <a:ext cx="547687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69" name="Rectangle 5"/>
          <p:cNvSpPr>
            <a:spLocks noChangeArrowheads="1"/>
          </p:cNvSpPr>
          <p:nvPr/>
        </p:nvSpPr>
        <p:spPr bwMode="auto">
          <a:xfrm>
            <a:off x="5305425" y="2605088"/>
            <a:ext cx="731838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70" name="Rectangle 6"/>
          <p:cNvSpPr>
            <a:spLocks noChangeArrowheads="1"/>
          </p:cNvSpPr>
          <p:nvPr/>
        </p:nvSpPr>
        <p:spPr bwMode="auto">
          <a:xfrm>
            <a:off x="5397500" y="2514600"/>
            <a:ext cx="547688" cy="3667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71" name="Rectangle 7"/>
          <p:cNvSpPr>
            <a:spLocks noChangeArrowheads="1"/>
          </p:cNvSpPr>
          <p:nvPr/>
        </p:nvSpPr>
        <p:spPr bwMode="auto">
          <a:xfrm>
            <a:off x="5487988" y="2422525"/>
            <a:ext cx="365125" cy="3667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7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Optical Sectioning and 3D reconstruction</a:t>
            </a:r>
          </a:p>
        </p:txBody>
      </p:sp>
      <p:sp>
        <p:nvSpPr>
          <p:cNvPr id="190473" name="Rectangle 9"/>
          <p:cNvSpPr>
            <a:spLocks noChangeArrowheads="1"/>
          </p:cNvSpPr>
          <p:nvPr/>
        </p:nvSpPr>
        <p:spPr bwMode="auto">
          <a:xfrm>
            <a:off x="1463675" y="3430588"/>
            <a:ext cx="639763" cy="9144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74" name="AutoShape 10"/>
          <p:cNvSpPr>
            <a:spLocks noChangeArrowheads="1"/>
          </p:cNvSpPr>
          <p:nvPr/>
        </p:nvSpPr>
        <p:spPr bwMode="auto">
          <a:xfrm>
            <a:off x="1463675" y="4344988"/>
            <a:ext cx="639763" cy="274637"/>
          </a:xfrm>
          <a:custGeom>
            <a:avLst/>
            <a:gdLst>
              <a:gd name="G0" fmla="+- 7986 0 0"/>
              <a:gd name="G1" fmla="+- 21600 0 7986"/>
              <a:gd name="G2" fmla="*/ 7986 1 2"/>
              <a:gd name="G3" fmla="+- 21600 0 G2"/>
              <a:gd name="G4" fmla="+/ 7986 21600 2"/>
              <a:gd name="G5" fmla="+/ G1 0 2"/>
              <a:gd name="G6" fmla="*/ 21600 21600 7986"/>
              <a:gd name="G7" fmla="*/ G6 1 2"/>
              <a:gd name="G8" fmla="+- 21600 0 G7"/>
              <a:gd name="G9" fmla="*/ 21600 1 2"/>
              <a:gd name="G10" fmla="+- 7986 0 G9"/>
              <a:gd name="G11" fmla="?: G10 G8 0"/>
              <a:gd name="G12" fmla="?: G10 G7 21600"/>
              <a:gd name="T0" fmla="*/ 17607 w 21600"/>
              <a:gd name="T1" fmla="*/ 10800 h 21600"/>
              <a:gd name="T2" fmla="*/ 10800 w 21600"/>
              <a:gd name="T3" fmla="*/ 21600 h 21600"/>
              <a:gd name="T4" fmla="*/ 3993 w 21600"/>
              <a:gd name="T5" fmla="*/ 10800 h 21600"/>
              <a:gd name="T6" fmla="*/ 10800 w 21600"/>
              <a:gd name="T7" fmla="*/ 0 h 21600"/>
              <a:gd name="T8" fmla="*/ 5793 w 21600"/>
              <a:gd name="T9" fmla="*/ 5793 h 21600"/>
              <a:gd name="T10" fmla="*/ 15807 w 21600"/>
              <a:gd name="T11" fmla="*/ 1580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7986" y="21600"/>
                </a:lnTo>
                <a:lnTo>
                  <a:pt x="13614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75" name="Line 11"/>
          <p:cNvSpPr>
            <a:spLocks noChangeShapeType="1"/>
          </p:cNvSpPr>
          <p:nvPr/>
        </p:nvSpPr>
        <p:spPr bwMode="auto">
          <a:xfrm flipV="1">
            <a:off x="1774825" y="3246438"/>
            <a:ext cx="0" cy="15541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0476" name="AutoShape 12"/>
          <p:cNvSpPr>
            <a:spLocks noChangeArrowheads="1"/>
          </p:cNvSpPr>
          <p:nvPr/>
        </p:nvSpPr>
        <p:spPr bwMode="auto">
          <a:xfrm rot="-2714726">
            <a:off x="1412082" y="5212556"/>
            <a:ext cx="639762" cy="54927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77" name="Rectangle 13"/>
          <p:cNvSpPr>
            <a:spLocks noChangeArrowheads="1"/>
          </p:cNvSpPr>
          <p:nvPr/>
        </p:nvSpPr>
        <p:spPr bwMode="auto">
          <a:xfrm>
            <a:off x="1646238" y="2514600"/>
            <a:ext cx="274637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78" name="Line 14"/>
          <p:cNvSpPr>
            <a:spLocks noChangeShapeType="1"/>
          </p:cNvSpPr>
          <p:nvPr/>
        </p:nvSpPr>
        <p:spPr bwMode="auto">
          <a:xfrm>
            <a:off x="1006475" y="5303838"/>
            <a:ext cx="14620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0479" name="Line 15"/>
          <p:cNvSpPr>
            <a:spLocks noChangeShapeType="1"/>
          </p:cNvSpPr>
          <p:nvPr/>
        </p:nvSpPr>
        <p:spPr bwMode="auto">
          <a:xfrm flipV="1">
            <a:off x="1189038" y="5989638"/>
            <a:ext cx="0" cy="182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0480" name="Line 16"/>
          <p:cNvSpPr>
            <a:spLocks noChangeShapeType="1"/>
          </p:cNvSpPr>
          <p:nvPr/>
        </p:nvSpPr>
        <p:spPr bwMode="auto">
          <a:xfrm flipH="1">
            <a:off x="1006475" y="6172200"/>
            <a:ext cx="182563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0481" name="Line 17"/>
          <p:cNvSpPr>
            <a:spLocks noChangeShapeType="1"/>
          </p:cNvSpPr>
          <p:nvPr/>
        </p:nvSpPr>
        <p:spPr bwMode="auto">
          <a:xfrm>
            <a:off x="1189038" y="6172200"/>
            <a:ext cx="182562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0482" name="Text Box 18"/>
          <p:cNvSpPr txBox="1">
            <a:spLocks noChangeArrowheads="1"/>
          </p:cNvSpPr>
          <p:nvPr/>
        </p:nvSpPr>
        <p:spPr bwMode="auto">
          <a:xfrm>
            <a:off x="822325" y="6181725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x</a:t>
            </a:r>
          </a:p>
        </p:txBody>
      </p:sp>
      <p:sp>
        <p:nvSpPr>
          <p:cNvPr id="190483" name="Text Box 19"/>
          <p:cNvSpPr txBox="1">
            <a:spLocks noChangeArrowheads="1"/>
          </p:cNvSpPr>
          <p:nvPr/>
        </p:nvSpPr>
        <p:spPr bwMode="auto">
          <a:xfrm>
            <a:off x="1281113" y="6181725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y</a:t>
            </a:r>
          </a:p>
        </p:txBody>
      </p:sp>
      <p:sp>
        <p:nvSpPr>
          <p:cNvPr id="190484" name="Text Box 20"/>
          <p:cNvSpPr txBox="1">
            <a:spLocks noChangeArrowheads="1"/>
          </p:cNvSpPr>
          <p:nvPr/>
        </p:nvSpPr>
        <p:spPr bwMode="auto">
          <a:xfrm>
            <a:off x="1054100" y="5715000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z</a:t>
            </a:r>
          </a:p>
        </p:txBody>
      </p:sp>
      <p:sp>
        <p:nvSpPr>
          <p:cNvPr id="190485" name="Line 21"/>
          <p:cNvSpPr>
            <a:spLocks noChangeShapeType="1"/>
          </p:cNvSpPr>
          <p:nvPr/>
        </p:nvSpPr>
        <p:spPr bwMode="auto">
          <a:xfrm>
            <a:off x="3017838" y="2787650"/>
            <a:ext cx="1462087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0486" name="Rectangle 22"/>
          <p:cNvSpPr>
            <a:spLocks noChangeArrowheads="1"/>
          </p:cNvSpPr>
          <p:nvPr/>
        </p:nvSpPr>
        <p:spPr bwMode="auto">
          <a:xfrm>
            <a:off x="5580063" y="2332038"/>
            <a:ext cx="182562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87" name="AutoShape 23"/>
          <p:cNvSpPr>
            <a:spLocks noChangeArrowheads="1"/>
          </p:cNvSpPr>
          <p:nvPr/>
        </p:nvSpPr>
        <p:spPr bwMode="auto">
          <a:xfrm rot="-2714726">
            <a:off x="7177881" y="2559844"/>
            <a:ext cx="639763" cy="54927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88" name="Text Box 24"/>
          <p:cNvSpPr txBox="1">
            <a:spLocks noChangeArrowheads="1"/>
          </p:cNvSpPr>
          <p:nvPr/>
        </p:nvSpPr>
        <p:spPr bwMode="auto">
          <a:xfrm>
            <a:off x="6400800" y="2538413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/>
              <a:t>=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6" grpId="0" animBg="1"/>
      <p:bldP spid="190467" grpId="0" animBg="1"/>
      <p:bldP spid="190468" grpId="0" animBg="1"/>
      <p:bldP spid="190469" grpId="0" animBg="1"/>
      <p:bldP spid="190470" grpId="0" animBg="1"/>
      <p:bldP spid="190471" grpId="0" animBg="1"/>
      <p:bldP spid="190485" grpId="0" animBg="1"/>
      <p:bldP spid="190486" grpId="0" animBg="1"/>
      <p:bldP spid="190487" grpId="0" animBg="1"/>
      <p:bldP spid="19048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z="3200"/>
              <a:t>TIRF Objectives</a:t>
            </a:r>
          </a:p>
        </p:txBody>
      </p:sp>
      <p:pic>
        <p:nvPicPr>
          <p:cNvPr id="207903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363663"/>
            <a:ext cx="23622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7904" name="Rectangle 32"/>
          <p:cNvSpPr>
            <a:spLocks noChangeArrowheads="1"/>
          </p:cNvSpPr>
          <p:nvPr/>
        </p:nvSpPr>
        <p:spPr bwMode="auto">
          <a:xfrm>
            <a:off x="4479925" y="2682875"/>
            <a:ext cx="2365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300" b="0">
                <a:solidFill>
                  <a:srgbClr val="000000"/>
                </a:solidFill>
                <a:latin typeface="Lucida Grande" charset="0"/>
              </a:rPr>
              <a:t> </a:t>
            </a:r>
          </a:p>
          <a:p>
            <a:pPr algn="l"/>
            <a:endParaRPr lang="en-US" sz="1300" b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207907" name="Rectangle 35"/>
          <p:cNvSpPr>
            <a:spLocks noChangeArrowheads="1"/>
          </p:cNvSpPr>
          <p:nvPr/>
        </p:nvSpPr>
        <p:spPr bwMode="auto">
          <a:xfrm>
            <a:off x="600075" y="4241800"/>
            <a:ext cx="260985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Typical NA 1.45–1.49</a:t>
            </a:r>
          </a:p>
        </p:txBody>
      </p:sp>
      <p:sp>
        <p:nvSpPr>
          <p:cNvPr id="207908" name="Rectangle 36"/>
          <p:cNvSpPr>
            <a:spLocks noChangeArrowheads="1"/>
          </p:cNvSpPr>
          <p:nvPr/>
        </p:nvSpPr>
        <p:spPr bwMode="auto">
          <a:xfrm>
            <a:off x="600075" y="5037138"/>
            <a:ext cx="4727575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Extreme example: Olympus NA 1.65</a:t>
            </a:r>
          </a:p>
          <a:p>
            <a:pPr algn="l"/>
            <a:r>
              <a:rPr lang="en-US" sz="2000" b="0">
                <a:solidFill>
                  <a:srgbClr val="0000FF"/>
                </a:solidFill>
                <a:latin typeface="Chalkboard" charset="0"/>
              </a:rPr>
              <a:t>Requires special high-index cover glass</a:t>
            </a:r>
          </a:p>
          <a:p>
            <a:pPr algn="l"/>
            <a:r>
              <a:rPr lang="en-US" sz="2000" b="0">
                <a:solidFill>
                  <a:srgbClr val="0000FF"/>
                </a:solidFill>
                <a:latin typeface="Chalkboard" charset="0"/>
              </a:rPr>
              <a:t>and (volatile, toxic) immersion fluid</a:t>
            </a:r>
          </a:p>
        </p:txBody>
      </p:sp>
      <p:grpSp>
        <p:nvGrpSpPr>
          <p:cNvPr id="207914" name="Group 42"/>
          <p:cNvGrpSpPr>
            <a:grpSpLocks/>
          </p:cNvGrpSpPr>
          <p:nvPr/>
        </p:nvGrpSpPr>
        <p:grpSpPr bwMode="auto">
          <a:xfrm>
            <a:off x="6002338" y="2311400"/>
            <a:ext cx="2057400" cy="2057400"/>
            <a:chOff x="4272" y="2976"/>
            <a:chExt cx="720" cy="720"/>
          </a:xfrm>
        </p:grpSpPr>
        <p:sp>
          <p:nvSpPr>
            <p:cNvPr id="207913" name="Oval 41"/>
            <p:cNvSpPr>
              <a:spLocks noChangeArrowheads="1"/>
            </p:cNvSpPr>
            <p:nvPr/>
          </p:nvSpPr>
          <p:spPr bwMode="auto">
            <a:xfrm>
              <a:off x="4272" y="2976"/>
              <a:ext cx="720" cy="7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912" name="Oval 40"/>
            <p:cNvSpPr>
              <a:spLocks noChangeArrowheads="1"/>
            </p:cNvSpPr>
            <p:nvPr/>
          </p:nvSpPr>
          <p:spPr bwMode="auto">
            <a:xfrm>
              <a:off x="4296" y="3000"/>
              <a:ext cx="672" cy="67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7915" name="Line 43"/>
          <p:cNvSpPr>
            <a:spLocks noChangeShapeType="1"/>
          </p:cNvSpPr>
          <p:nvPr/>
        </p:nvSpPr>
        <p:spPr bwMode="auto">
          <a:xfrm flipV="1">
            <a:off x="7035800" y="332105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16" name="Line 44"/>
          <p:cNvSpPr>
            <a:spLocks noChangeShapeType="1"/>
          </p:cNvSpPr>
          <p:nvPr/>
        </p:nvSpPr>
        <p:spPr bwMode="auto">
          <a:xfrm flipV="1">
            <a:off x="7848600" y="3311525"/>
            <a:ext cx="134938" cy="1227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17" name="Line 45"/>
          <p:cNvSpPr>
            <a:spLocks noChangeShapeType="1"/>
          </p:cNvSpPr>
          <p:nvPr/>
        </p:nvSpPr>
        <p:spPr bwMode="auto">
          <a:xfrm flipH="1" flipV="1">
            <a:off x="8059738" y="3303588"/>
            <a:ext cx="312737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18" name="Rectangle 46"/>
          <p:cNvSpPr>
            <a:spLocks noChangeArrowheads="1"/>
          </p:cNvSpPr>
          <p:nvPr/>
        </p:nvSpPr>
        <p:spPr bwMode="auto">
          <a:xfrm>
            <a:off x="8040688" y="4502150"/>
            <a:ext cx="552450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chemeClr val="accent2"/>
                </a:solidFill>
                <a:latin typeface="Chalkboard" charset="0"/>
              </a:rPr>
              <a:t>1.49</a:t>
            </a:r>
          </a:p>
        </p:txBody>
      </p:sp>
      <p:sp>
        <p:nvSpPr>
          <p:cNvPr id="207919" name="Rectangle 47"/>
          <p:cNvSpPr>
            <a:spLocks noChangeArrowheads="1"/>
          </p:cNvSpPr>
          <p:nvPr/>
        </p:nvSpPr>
        <p:spPr bwMode="auto">
          <a:xfrm>
            <a:off x="7540625" y="4552950"/>
            <a:ext cx="552450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chemeClr val="accent2"/>
                </a:solidFill>
                <a:latin typeface="Chalkboard" charset="0"/>
              </a:rPr>
              <a:t>1.38</a:t>
            </a:r>
          </a:p>
        </p:txBody>
      </p:sp>
      <p:sp>
        <p:nvSpPr>
          <p:cNvPr id="207920" name="Rectangle 48"/>
          <p:cNvSpPr>
            <a:spLocks noChangeArrowheads="1"/>
          </p:cNvSpPr>
          <p:nvPr/>
        </p:nvSpPr>
        <p:spPr bwMode="auto">
          <a:xfrm>
            <a:off x="6716713" y="4552950"/>
            <a:ext cx="663575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chemeClr val="accent2"/>
                </a:solidFill>
                <a:latin typeface="Chalkboard" charset="0"/>
              </a:rPr>
              <a:t>NA=0</a:t>
            </a:r>
          </a:p>
        </p:txBody>
      </p:sp>
      <p:sp>
        <p:nvSpPr>
          <p:cNvPr id="207921" name="Oval 49"/>
          <p:cNvSpPr>
            <a:spLocks noChangeArrowheads="1"/>
          </p:cNvSpPr>
          <p:nvPr/>
        </p:nvSpPr>
        <p:spPr bwMode="auto">
          <a:xfrm>
            <a:off x="6384925" y="2540000"/>
            <a:ext cx="42863" cy="42863"/>
          </a:xfrm>
          <a:prstGeom prst="ellipse">
            <a:avLst/>
          </a:prstGeom>
          <a:solidFill>
            <a:srgbClr val="FF222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22" name="Line 50"/>
          <p:cNvSpPr>
            <a:spLocks noChangeShapeType="1"/>
          </p:cNvSpPr>
          <p:nvPr/>
        </p:nvSpPr>
        <p:spPr bwMode="auto">
          <a:xfrm flipV="1">
            <a:off x="6035675" y="3667125"/>
            <a:ext cx="60325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23" name="Rectangle 51"/>
          <p:cNvSpPr>
            <a:spLocks noChangeArrowheads="1"/>
          </p:cNvSpPr>
          <p:nvPr/>
        </p:nvSpPr>
        <p:spPr bwMode="auto">
          <a:xfrm>
            <a:off x="5722938" y="4373563"/>
            <a:ext cx="6191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0">
                <a:solidFill>
                  <a:schemeClr val="accent2"/>
                </a:solidFill>
                <a:latin typeface="Chalkboard" charset="0"/>
              </a:rPr>
              <a:t>TIRF</a:t>
            </a:r>
          </a:p>
          <a:p>
            <a:pPr>
              <a:lnSpc>
                <a:spcPct val="80000"/>
              </a:lnSpc>
            </a:pPr>
            <a:r>
              <a:rPr lang="en-US" sz="1600" b="0">
                <a:solidFill>
                  <a:schemeClr val="accent2"/>
                </a:solidFill>
                <a:latin typeface="Chalkboard" charset="0"/>
              </a:rPr>
              <a:t>zone</a:t>
            </a:r>
          </a:p>
        </p:txBody>
      </p:sp>
      <p:sp>
        <p:nvSpPr>
          <p:cNvPr id="207924" name="Rectangle 52"/>
          <p:cNvSpPr>
            <a:spLocks noChangeArrowheads="1"/>
          </p:cNvSpPr>
          <p:nvPr/>
        </p:nvSpPr>
        <p:spPr bwMode="auto">
          <a:xfrm>
            <a:off x="5816600" y="1411288"/>
            <a:ext cx="2433638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Back focal plane</a:t>
            </a:r>
          </a:p>
          <a:p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r </a:t>
            </a:r>
            <a:r>
              <a:rPr lang="en-US" sz="2000" b="0">
                <a:solidFill>
                  <a:schemeClr val="accent2"/>
                </a:solidFill>
                <a:latin typeface="Chalkboard" charset="0"/>
                <a:sym typeface="Symbol" charset="2"/>
              </a:rPr>
              <a:t></a:t>
            </a: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 n Sin(</a:t>
            </a:r>
            <a:r>
              <a:rPr lang="en-US" sz="2000" b="0">
                <a:solidFill>
                  <a:schemeClr val="accent2"/>
                </a:solidFill>
                <a:latin typeface="Chalkboard" charset="0"/>
                <a:sym typeface="Symbol" charset="2"/>
              </a:rPr>
              <a:t></a:t>
            </a: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) </a:t>
            </a:r>
            <a:r>
              <a:rPr lang="en-US" sz="2000" b="0" baseline="-8000">
                <a:solidFill>
                  <a:schemeClr val="accent2"/>
                </a:solidFill>
                <a:latin typeface="Chalkboard" charset="0"/>
              </a:rPr>
              <a:t>~</a:t>
            </a: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 ”NA”</a:t>
            </a:r>
          </a:p>
        </p:txBody>
      </p:sp>
      <p:sp>
        <p:nvSpPr>
          <p:cNvPr id="207925" name="Rectangle 53"/>
          <p:cNvSpPr>
            <a:spLocks noChangeArrowheads="1"/>
          </p:cNvSpPr>
          <p:nvPr/>
        </p:nvSpPr>
        <p:spPr bwMode="auto">
          <a:xfrm>
            <a:off x="5319713" y="2409825"/>
            <a:ext cx="6635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0">
                <a:solidFill>
                  <a:schemeClr val="accent2"/>
                </a:solidFill>
                <a:latin typeface="Chalkboard" charset="0"/>
              </a:rPr>
              <a:t>TIRF</a:t>
            </a:r>
          </a:p>
          <a:p>
            <a:pPr>
              <a:lnSpc>
                <a:spcPct val="80000"/>
              </a:lnSpc>
            </a:pPr>
            <a:r>
              <a:rPr lang="en-US" sz="1600" b="0">
                <a:solidFill>
                  <a:schemeClr val="accent2"/>
                </a:solidFill>
                <a:latin typeface="Chalkboard" charset="0"/>
              </a:rPr>
              <a:t>beam</a:t>
            </a:r>
          </a:p>
        </p:txBody>
      </p:sp>
      <p:sp>
        <p:nvSpPr>
          <p:cNvPr id="207926" name="Line 54"/>
          <p:cNvSpPr>
            <a:spLocks noChangeShapeType="1"/>
          </p:cNvSpPr>
          <p:nvPr/>
        </p:nvSpPr>
        <p:spPr bwMode="auto">
          <a:xfrm flipV="1">
            <a:off x="5908675" y="2566988"/>
            <a:ext cx="392113" cy="15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1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Epifluorescence vs. TIRF</a:t>
            </a:r>
          </a:p>
        </p:txBody>
      </p:sp>
      <p:pic>
        <p:nvPicPr>
          <p:cNvPr id="32771" name="Picture 4"/>
          <p:cNvPicPr>
            <a:picLocks noChangeAspect="1" noChangeArrowheads="1"/>
          </p:cNvPicPr>
          <p:nvPr/>
        </p:nvPicPr>
        <p:blipFill>
          <a:blip r:embed="rId3" cstate="print"/>
          <a:srcRect b="53053"/>
          <a:stretch>
            <a:fillRect/>
          </a:stretch>
        </p:blipFill>
        <p:spPr bwMode="auto">
          <a:xfrm>
            <a:off x="3175" y="1905000"/>
            <a:ext cx="91408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152400" y="6324600"/>
            <a:ext cx="876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Jaiswal et al 2002; cells loaded with FITC-dextran</a:t>
            </a:r>
          </a:p>
        </p:txBody>
      </p:sp>
    </p:spTree>
    <p:extLst>
      <p:ext uri="{BB962C8B-B14F-4D97-AF65-F5344CB8AC3E}">
        <p14:creationId xmlns:p14="http://schemas.microsoft.com/office/powerpoint/2010/main" val="13643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44990"/>
            <a:ext cx="7772400" cy="76200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231427" name="Text Box 3"/>
          <p:cNvSpPr txBox="1">
            <a:spLocks noChangeArrowheads="1"/>
          </p:cNvSpPr>
          <p:nvPr/>
        </p:nvSpPr>
        <p:spPr bwMode="auto">
          <a:xfrm>
            <a:off x="94195" y="1531625"/>
            <a:ext cx="8955610" cy="252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400" dirty="0"/>
              <a:t>http://www.microscopyu.com</a:t>
            </a:r>
          </a:p>
          <a:p>
            <a:pPr eaLnBrk="1" hangingPunct="1">
              <a:spcBef>
                <a:spcPct val="20000"/>
              </a:spcBef>
            </a:pPr>
            <a:r>
              <a:rPr lang="en-US" sz="2400" dirty="0">
                <a:hlinkClick r:id="rId3"/>
              </a:rPr>
              <a:t>http://micro.magnet.fsu.edu</a:t>
            </a:r>
            <a:endParaRPr lang="en-US" sz="2400" dirty="0"/>
          </a:p>
          <a:p>
            <a:pPr eaLnBrk="1" hangingPunct="1">
              <a:spcBef>
                <a:spcPct val="20000"/>
              </a:spcBef>
            </a:pPr>
            <a:r>
              <a:rPr lang="en-US" sz="2400" dirty="0"/>
              <a:t>James Pawley, Ed. “Handbook of Biological </a:t>
            </a:r>
            <a:r>
              <a:rPr lang="en-US" sz="2400" dirty="0" err="1"/>
              <a:t>Confocal</a:t>
            </a:r>
            <a:r>
              <a:rPr lang="en-US" sz="2400" dirty="0"/>
              <a:t> Microscopy, 3rd ed</a:t>
            </a:r>
            <a:r>
              <a:rPr lang="en-US" sz="2400" dirty="0" smtClean="0"/>
              <a:t>.”</a:t>
            </a:r>
          </a:p>
          <a:p>
            <a:pPr eaLnBrk="1" hangingPunct="1">
              <a:spcBef>
                <a:spcPct val="20000"/>
              </a:spcBef>
            </a:pPr>
            <a:r>
              <a:rPr lang="en-US" sz="2400" dirty="0" smtClean="0">
                <a:hlinkClick r:id="rId4"/>
              </a:rPr>
              <a:t>http</a:t>
            </a:r>
            <a:r>
              <a:rPr lang="en-US" sz="2400" dirty="0">
                <a:hlinkClick r:id="rId4"/>
              </a:rPr>
              <a:t>://www.hamamatsu.com/resources/pdf/etd/PMT_handbook_v3aE.pdf</a:t>
            </a:r>
            <a:endParaRPr lang="en-US" sz="2400" dirty="0"/>
          </a:p>
        </p:txBody>
      </p:sp>
      <p:sp>
        <p:nvSpPr>
          <p:cNvPr id="231428" name="Text Box 4"/>
          <p:cNvSpPr txBox="1">
            <a:spLocks noChangeArrowheads="1"/>
          </p:cNvSpPr>
          <p:nvPr/>
        </p:nvSpPr>
        <p:spPr bwMode="auto">
          <a:xfrm>
            <a:off x="2438400" y="5410200"/>
            <a:ext cx="4191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3200"/>
              <a:t>Acknowledgements</a:t>
            </a:r>
          </a:p>
        </p:txBody>
      </p:sp>
      <p:sp>
        <p:nvSpPr>
          <p:cNvPr id="231429" name="Text Box 5"/>
          <p:cNvSpPr txBox="1">
            <a:spLocks noChangeArrowheads="1"/>
          </p:cNvSpPr>
          <p:nvPr/>
        </p:nvSpPr>
        <p:spPr bwMode="auto">
          <a:xfrm>
            <a:off x="228600" y="6096000"/>
            <a:ext cx="845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/>
              <a:t>Steve Ross, Mats Gustafsson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1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 series of optical sections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985" y="1081955"/>
            <a:ext cx="4264819" cy="568642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29040" y="6464800"/>
            <a:ext cx="3718855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solidFill>
                  <a:schemeClr val="bg1"/>
                </a:solidFill>
              </a:rPr>
              <a:t>Yeast mitochondria; Susanne </a:t>
            </a:r>
            <a:r>
              <a:rPr lang="en-US" dirty="0" err="1" smtClean="0">
                <a:solidFill>
                  <a:schemeClr val="bg1"/>
                </a:solidFill>
              </a:rPr>
              <a:t>Rafelski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88220" y="1184244"/>
            <a:ext cx="1895475" cy="189547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2215" y="1258239"/>
            <a:ext cx="1895475" cy="189547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38110" y="1334134"/>
            <a:ext cx="1895475" cy="189547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15905" y="1410029"/>
            <a:ext cx="1895475" cy="189547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89900" y="1485924"/>
            <a:ext cx="1895475" cy="189547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67695" y="1563719"/>
            <a:ext cx="1895475" cy="189547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1690" y="1637714"/>
            <a:ext cx="1895475" cy="189547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17585" y="1713609"/>
            <a:ext cx="1895475" cy="189547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95380" y="1789504"/>
            <a:ext cx="1895475" cy="189547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469375" y="1865399"/>
            <a:ext cx="1895475" cy="189547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2" name="yeast-Yro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78594" y="4339740"/>
            <a:ext cx="21336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1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Freeform 2"/>
          <p:cNvSpPr>
            <a:spLocks/>
          </p:cNvSpPr>
          <p:nvPr/>
        </p:nvSpPr>
        <p:spPr bwMode="auto">
          <a:xfrm>
            <a:off x="3321050" y="4114800"/>
            <a:ext cx="21336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6611" name="Oval 3"/>
          <p:cNvSpPr>
            <a:spLocks noChangeArrowheads="1"/>
          </p:cNvSpPr>
          <p:nvPr/>
        </p:nvSpPr>
        <p:spPr bwMode="auto">
          <a:xfrm>
            <a:off x="4083050" y="5029200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12" name="Text Box 4"/>
          <p:cNvSpPr txBox="1">
            <a:spLocks noChangeArrowheads="1"/>
          </p:cNvSpPr>
          <p:nvPr/>
        </p:nvSpPr>
        <p:spPr bwMode="auto">
          <a:xfrm>
            <a:off x="954088" y="395288"/>
            <a:ext cx="6819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</a:rPr>
              <a:t>Fluorescence Illumination of a single point</a:t>
            </a:r>
            <a:endParaRPr lang="en-US" altLang="en-US" sz="2800" u="sng">
              <a:solidFill>
                <a:schemeClr val="tx2"/>
              </a:solidFill>
            </a:endParaRPr>
          </a:p>
        </p:txBody>
      </p:sp>
      <p:sp>
        <p:nvSpPr>
          <p:cNvPr id="196613" name="Text Box 5"/>
          <p:cNvSpPr txBox="1">
            <a:spLocks noChangeArrowheads="1"/>
          </p:cNvSpPr>
          <p:nvPr/>
        </p:nvSpPr>
        <p:spPr bwMode="auto">
          <a:xfrm>
            <a:off x="2095500" y="5029200"/>
            <a:ext cx="8715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Sample</a:t>
            </a:r>
          </a:p>
        </p:txBody>
      </p:sp>
      <p:sp>
        <p:nvSpPr>
          <p:cNvPr id="196614" name="Text Box 6"/>
          <p:cNvSpPr txBox="1">
            <a:spLocks noChangeArrowheads="1"/>
          </p:cNvSpPr>
          <p:nvPr/>
        </p:nvSpPr>
        <p:spPr bwMode="auto">
          <a:xfrm>
            <a:off x="1600200" y="4251325"/>
            <a:ext cx="1458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Objective lens</a:t>
            </a:r>
          </a:p>
        </p:txBody>
      </p:sp>
      <p:sp>
        <p:nvSpPr>
          <p:cNvPr id="196615" name="Line 7"/>
          <p:cNvSpPr>
            <a:spLocks noChangeShapeType="1"/>
          </p:cNvSpPr>
          <p:nvPr/>
        </p:nvSpPr>
        <p:spPr bwMode="auto">
          <a:xfrm>
            <a:off x="4083050" y="3810000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16" name="Line 8"/>
          <p:cNvSpPr>
            <a:spLocks noChangeShapeType="1"/>
          </p:cNvSpPr>
          <p:nvPr/>
        </p:nvSpPr>
        <p:spPr bwMode="auto">
          <a:xfrm>
            <a:off x="3778250" y="4114800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17" name="Line 9"/>
          <p:cNvSpPr>
            <a:spLocks noChangeShapeType="1"/>
          </p:cNvSpPr>
          <p:nvPr/>
        </p:nvSpPr>
        <p:spPr bwMode="auto">
          <a:xfrm>
            <a:off x="4692650" y="3200400"/>
            <a:ext cx="0" cy="1143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18" name="Line 10"/>
          <p:cNvSpPr>
            <a:spLocks noChangeShapeType="1"/>
          </p:cNvSpPr>
          <p:nvPr/>
        </p:nvSpPr>
        <p:spPr bwMode="auto">
          <a:xfrm>
            <a:off x="4387850" y="3505200"/>
            <a:ext cx="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19" name="Line 11"/>
          <p:cNvSpPr>
            <a:spLocks noChangeShapeType="1"/>
          </p:cNvSpPr>
          <p:nvPr/>
        </p:nvSpPr>
        <p:spPr bwMode="auto">
          <a:xfrm>
            <a:off x="4997450" y="2895600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0" name="Line 12"/>
          <p:cNvSpPr>
            <a:spLocks noChangeShapeType="1"/>
          </p:cNvSpPr>
          <p:nvPr/>
        </p:nvSpPr>
        <p:spPr bwMode="auto">
          <a:xfrm>
            <a:off x="4387850" y="4343400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1" name="Line 13"/>
          <p:cNvSpPr>
            <a:spLocks noChangeShapeType="1"/>
          </p:cNvSpPr>
          <p:nvPr/>
        </p:nvSpPr>
        <p:spPr bwMode="auto">
          <a:xfrm>
            <a:off x="4083050" y="4343400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2" name="Line 14"/>
          <p:cNvSpPr>
            <a:spLocks noChangeShapeType="1"/>
          </p:cNvSpPr>
          <p:nvPr/>
        </p:nvSpPr>
        <p:spPr bwMode="auto">
          <a:xfrm>
            <a:off x="3778250" y="4343400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3" name="Line 15"/>
          <p:cNvSpPr>
            <a:spLocks noChangeShapeType="1"/>
          </p:cNvSpPr>
          <p:nvPr/>
        </p:nvSpPr>
        <p:spPr bwMode="auto">
          <a:xfrm flipH="1">
            <a:off x="4387850" y="4343400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4" name="Line 16"/>
          <p:cNvSpPr>
            <a:spLocks noChangeShapeType="1"/>
          </p:cNvSpPr>
          <p:nvPr/>
        </p:nvSpPr>
        <p:spPr bwMode="auto">
          <a:xfrm flipH="1">
            <a:off x="4387850" y="4343400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5" name="Text Box 17"/>
          <p:cNvSpPr txBox="1">
            <a:spLocks noChangeArrowheads="1"/>
          </p:cNvSpPr>
          <p:nvPr/>
        </p:nvSpPr>
        <p:spPr bwMode="auto">
          <a:xfrm>
            <a:off x="5508625" y="2486025"/>
            <a:ext cx="1492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Excitation light</a:t>
            </a:r>
          </a:p>
        </p:txBody>
      </p:sp>
      <p:grpSp>
        <p:nvGrpSpPr>
          <p:cNvPr id="196626" name="Group 18"/>
          <p:cNvGrpSpPr>
            <a:grpSpLocks/>
          </p:cNvGrpSpPr>
          <p:nvPr/>
        </p:nvGrpSpPr>
        <p:grpSpPr bwMode="auto">
          <a:xfrm>
            <a:off x="3549650" y="2133600"/>
            <a:ext cx="1752600" cy="762000"/>
            <a:chOff x="2736" y="2640"/>
            <a:chExt cx="1344" cy="384"/>
          </a:xfrm>
        </p:grpSpPr>
        <p:sp>
          <p:nvSpPr>
            <p:cNvPr id="196627" name="Freeform 19"/>
            <p:cNvSpPr>
              <a:spLocks/>
            </p:cNvSpPr>
            <p:nvPr/>
          </p:nvSpPr>
          <p:spPr bwMode="auto">
            <a:xfrm>
              <a:off x="2736" y="2640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28" name="Freeform 20"/>
            <p:cNvSpPr>
              <a:spLocks/>
            </p:cNvSpPr>
            <p:nvPr/>
          </p:nvSpPr>
          <p:spPr bwMode="auto">
            <a:xfrm rot="10800000">
              <a:off x="2736" y="2832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6629" name="Line 21"/>
          <p:cNvSpPr>
            <a:spLocks noChangeShapeType="1"/>
          </p:cNvSpPr>
          <p:nvPr/>
        </p:nvSpPr>
        <p:spPr bwMode="auto">
          <a:xfrm flipH="1" flipV="1">
            <a:off x="3930650" y="4343400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0" name="Line 22"/>
          <p:cNvSpPr>
            <a:spLocks noChangeShapeType="1"/>
          </p:cNvSpPr>
          <p:nvPr/>
        </p:nvSpPr>
        <p:spPr bwMode="auto">
          <a:xfrm flipV="1">
            <a:off x="4387850" y="4343400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1" name="Line 23"/>
          <p:cNvSpPr>
            <a:spLocks noChangeShapeType="1"/>
          </p:cNvSpPr>
          <p:nvPr/>
        </p:nvSpPr>
        <p:spPr bwMode="auto">
          <a:xfrm flipV="1">
            <a:off x="3930650" y="2514600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2" name="Line 24"/>
          <p:cNvSpPr>
            <a:spLocks noChangeShapeType="1"/>
          </p:cNvSpPr>
          <p:nvPr/>
        </p:nvSpPr>
        <p:spPr bwMode="auto">
          <a:xfrm flipV="1">
            <a:off x="4845050" y="2514600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3" name="Line 25"/>
          <p:cNvSpPr>
            <a:spLocks noChangeShapeType="1"/>
          </p:cNvSpPr>
          <p:nvPr/>
        </p:nvSpPr>
        <p:spPr bwMode="auto">
          <a:xfrm flipV="1">
            <a:off x="3930650" y="1447800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4" name="Line 26"/>
          <p:cNvSpPr>
            <a:spLocks noChangeShapeType="1"/>
          </p:cNvSpPr>
          <p:nvPr/>
        </p:nvSpPr>
        <p:spPr bwMode="auto">
          <a:xfrm flipH="1" flipV="1">
            <a:off x="4387850" y="1447800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5" name="Line 27"/>
          <p:cNvSpPr>
            <a:spLocks noChangeShapeType="1"/>
          </p:cNvSpPr>
          <p:nvPr/>
        </p:nvSpPr>
        <p:spPr bwMode="auto">
          <a:xfrm flipH="1" flipV="1">
            <a:off x="4159250" y="4343400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6" name="Line 28"/>
          <p:cNvSpPr>
            <a:spLocks noChangeShapeType="1"/>
          </p:cNvSpPr>
          <p:nvPr/>
        </p:nvSpPr>
        <p:spPr bwMode="auto">
          <a:xfrm flipV="1">
            <a:off x="4387850" y="4343400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7" name="Line 29"/>
          <p:cNvSpPr>
            <a:spLocks noChangeShapeType="1"/>
          </p:cNvSpPr>
          <p:nvPr/>
        </p:nvSpPr>
        <p:spPr bwMode="auto">
          <a:xfrm flipH="1">
            <a:off x="3778250" y="1295400"/>
            <a:ext cx="609600" cy="12192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8" name="Line 30"/>
          <p:cNvSpPr>
            <a:spLocks noChangeShapeType="1"/>
          </p:cNvSpPr>
          <p:nvPr/>
        </p:nvSpPr>
        <p:spPr bwMode="auto">
          <a:xfrm>
            <a:off x="3778250" y="2514600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9" name="Line 31"/>
          <p:cNvSpPr>
            <a:spLocks noChangeShapeType="1"/>
          </p:cNvSpPr>
          <p:nvPr/>
        </p:nvSpPr>
        <p:spPr bwMode="auto">
          <a:xfrm>
            <a:off x="4387850" y="1295400"/>
            <a:ext cx="609600" cy="12192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0" name="Line 32"/>
          <p:cNvSpPr>
            <a:spLocks noChangeShapeType="1"/>
          </p:cNvSpPr>
          <p:nvPr/>
        </p:nvSpPr>
        <p:spPr bwMode="auto">
          <a:xfrm flipH="1">
            <a:off x="4616450" y="2514600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1" name="Line 33"/>
          <p:cNvSpPr>
            <a:spLocks noChangeShapeType="1"/>
          </p:cNvSpPr>
          <p:nvPr/>
        </p:nvSpPr>
        <p:spPr bwMode="auto">
          <a:xfrm>
            <a:off x="3929063" y="53340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2" name="Line 34"/>
          <p:cNvSpPr>
            <a:spLocks noChangeShapeType="1"/>
          </p:cNvSpPr>
          <p:nvPr/>
        </p:nvSpPr>
        <p:spPr bwMode="auto">
          <a:xfrm>
            <a:off x="3930650" y="14478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3" name="Text Box 35"/>
          <p:cNvSpPr txBox="1">
            <a:spLocks noChangeArrowheads="1"/>
          </p:cNvSpPr>
          <p:nvPr/>
        </p:nvSpPr>
        <p:spPr bwMode="auto">
          <a:xfrm>
            <a:off x="2025650" y="2286000"/>
            <a:ext cx="1074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Tube lens</a:t>
            </a:r>
          </a:p>
        </p:txBody>
      </p:sp>
      <p:sp>
        <p:nvSpPr>
          <p:cNvPr id="196644" name="Text Box 36"/>
          <p:cNvSpPr txBox="1">
            <a:spLocks noChangeArrowheads="1"/>
          </p:cNvSpPr>
          <p:nvPr/>
        </p:nvSpPr>
        <p:spPr bwMode="auto">
          <a:xfrm>
            <a:off x="2133600" y="3276600"/>
            <a:ext cx="1435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FF00"/>
                </a:solidFill>
              </a:rPr>
              <a:t>Emission light</a:t>
            </a:r>
          </a:p>
        </p:txBody>
      </p:sp>
      <p:sp>
        <p:nvSpPr>
          <p:cNvPr id="196645" name="Text Box 37"/>
          <p:cNvSpPr txBox="1">
            <a:spLocks noChangeArrowheads="1"/>
          </p:cNvSpPr>
          <p:nvPr/>
        </p:nvSpPr>
        <p:spPr bwMode="auto">
          <a:xfrm>
            <a:off x="1600200" y="5791200"/>
            <a:ext cx="5807075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/>
              <a:t>Problem – fluorescence is emitted along entire illuminated cone, not just at focus</a:t>
            </a:r>
          </a:p>
        </p:txBody>
      </p:sp>
      <p:sp>
        <p:nvSpPr>
          <p:cNvPr id="196646" name="Text Box 38"/>
          <p:cNvSpPr txBox="1">
            <a:spLocks noChangeArrowheads="1"/>
          </p:cNvSpPr>
          <p:nvPr/>
        </p:nvSpPr>
        <p:spPr bwMode="auto">
          <a:xfrm>
            <a:off x="2057400" y="1295400"/>
            <a:ext cx="90646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Camera</a:t>
            </a:r>
          </a:p>
        </p:txBody>
      </p:sp>
      <p:sp>
        <p:nvSpPr>
          <p:cNvPr id="196647" name="Line 39"/>
          <p:cNvSpPr>
            <a:spLocks noChangeShapeType="1"/>
          </p:cNvSpPr>
          <p:nvPr/>
        </p:nvSpPr>
        <p:spPr bwMode="auto">
          <a:xfrm rot="18900000" flipV="1">
            <a:off x="3378200" y="3516313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8" name="Line 40"/>
          <p:cNvSpPr>
            <a:spLocks noChangeShapeType="1"/>
          </p:cNvSpPr>
          <p:nvPr/>
        </p:nvSpPr>
        <p:spPr bwMode="auto">
          <a:xfrm>
            <a:off x="3765550" y="4114800"/>
            <a:ext cx="30829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9" name="Line 41"/>
          <p:cNvSpPr>
            <a:spLocks noChangeShapeType="1"/>
          </p:cNvSpPr>
          <p:nvPr/>
        </p:nvSpPr>
        <p:spPr bwMode="auto">
          <a:xfrm>
            <a:off x="4070350" y="3810000"/>
            <a:ext cx="2778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50" name="Line 42"/>
          <p:cNvSpPr>
            <a:spLocks noChangeShapeType="1"/>
          </p:cNvSpPr>
          <p:nvPr/>
        </p:nvSpPr>
        <p:spPr bwMode="auto">
          <a:xfrm>
            <a:off x="4375150" y="3505200"/>
            <a:ext cx="24733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51" name="Line 43"/>
          <p:cNvSpPr>
            <a:spLocks noChangeShapeType="1"/>
          </p:cNvSpPr>
          <p:nvPr/>
        </p:nvSpPr>
        <p:spPr bwMode="auto">
          <a:xfrm>
            <a:off x="4679950" y="3200400"/>
            <a:ext cx="2168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52" name="Line 44"/>
          <p:cNvSpPr>
            <a:spLocks noChangeShapeType="1"/>
          </p:cNvSpPr>
          <p:nvPr/>
        </p:nvSpPr>
        <p:spPr bwMode="auto">
          <a:xfrm>
            <a:off x="4984750" y="2895600"/>
            <a:ext cx="18637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29" grpId="0" animBg="1"/>
      <p:bldP spid="196630" grpId="0" animBg="1"/>
      <p:bldP spid="196631" grpId="0" animBg="1"/>
      <p:bldP spid="196632" grpId="0" animBg="1"/>
      <p:bldP spid="196633" grpId="0" animBg="1"/>
      <p:bldP spid="196634" grpId="0" animBg="1"/>
      <p:bldP spid="196635" grpId="0" animBg="1"/>
      <p:bldP spid="196636" grpId="0" animBg="1"/>
      <p:bldP spid="196637" grpId="0" animBg="1"/>
      <p:bldP spid="196638" grpId="0" animBg="1"/>
      <p:bldP spid="196639" grpId="0" animBg="1"/>
      <p:bldP spid="196640" grpId="0" animBg="1"/>
      <p:bldP spid="196644" grpId="0"/>
      <p:bldP spid="1966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901700" y="622300"/>
            <a:ext cx="7340600" cy="508000"/>
          </a:xfrm>
        </p:spPr>
        <p:txBody>
          <a:bodyPr/>
          <a:lstStyle/>
          <a:p>
            <a:r>
              <a:rPr lang="en-US"/>
              <a:t>Widefield fluorescence imaging</a:t>
            </a:r>
          </a:p>
        </p:txBody>
      </p:sp>
      <p:pic>
        <p:nvPicPr>
          <p:cNvPr id="198659" name="Picture 3"/>
          <p:cNvPicPr>
            <a:picLocks noChangeAspect="1" noChangeArrowheads="1"/>
          </p:cNvPicPr>
          <p:nvPr/>
        </p:nvPicPr>
        <p:blipFill>
          <a:blip r:embed="rId3" cstate="print"/>
          <a:srcRect t="14209" b="9036"/>
          <a:stretch>
            <a:fillRect/>
          </a:stretch>
        </p:blipFill>
        <p:spPr bwMode="auto">
          <a:xfrm>
            <a:off x="625475" y="2973388"/>
            <a:ext cx="7953375" cy="20494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98660" name="Rectangle 4"/>
          <p:cNvSpPr>
            <a:spLocks noChangeArrowheads="1"/>
          </p:cNvSpPr>
          <p:nvPr/>
        </p:nvSpPr>
        <p:spPr bwMode="auto">
          <a:xfrm>
            <a:off x="7304088" y="4870450"/>
            <a:ext cx="1214437" cy="304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8661" name="Text Box 5"/>
          <p:cNvSpPr txBox="1">
            <a:spLocks noChangeArrowheads="1"/>
          </p:cNvSpPr>
          <p:nvPr/>
        </p:nvSpPr>
        <p:spPr bwMode="auto">
          <a:xfrm>
            <a:off x="1081088" y="4491038"/>
            <a:ext cx="23526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98662" name="Text Box 6"/>
          <p:cNvSpPr txBox="1">
            <a:spLocks noChangeArrowheads="1"/>
          </p:cNvSpPr>
          <p:nvPr/>
        </p:nvSpPr>
        <p:spPr bwMode="auto">
          <a:xfrm>
            <a:off x="1157288" y="4491038"/>
            <a:ext cx="2289175" cy="3365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/>
              <a:t>Widefield Illumination</a:t>
            </a:r>
          </a:p>
        </p:txBody>
      </p:sp>
      <p:sp>
        <p:nvSpPr>
          <p:cNvPr id="198663" name="Text Box 7"/>
          <p:cNvSpPr txBox="1">
            <a:spLocks noChangeArrowheads="1"/>
          </p:cNvSpPr>
          <p:nvPr/>
        </p:nvSpPr>
        <p:spPr bwMode="auto">
          <a:xfrm>
            <a:off x="5938838" y="4491038"/>
            <a:ext cx="1892300" cy="3365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/>
              <a:t>Point Illumination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0013" y="2790825"/>
            <a:ext cx="2498725" cy="2454275"/>
          </a:xfrm>
          <a:prstGeom prst="rect">
            <a:avLst/>
          </a:prstGeom>
          <a:noFill/>
        </p:spPr>
      </p:pic>
      <p:sp>
        <p:nvSpPr>
          <p:cNvPr id="200707" name="Text Box 3"/>
          <p:cNvSpPr txBox="1">
            <a:spLocks noChangeArrowheads="1"/>
          </p:cNvSpPr>
          <p:nvPr/>
        </p:nvSpPr>
        <p:spPr bwMode="auto">
          <a:xfrm>
            <a:off x="7099300" y="2311400"/>
            <a:ext cx="1250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 b="1">
                <a:solidFill>
                  <a:schemeClr val="accent2"/>
                </a:solidFill>
              </a:rPr>
              <a:t>Measured</a:t>
            </a:r>
          </a:p>
        </p:txBody>
      </p:sp>
      <p:sp>
        <p:nvSpPr>
          <p:cNvPr id="200708" name="Line 4"/>
          <p:cNvSpPr>
            <a:spLocks noChangeShapeType="1"/>
          </p:cNvSpPr>
          <p:nvPr/>
        </p:nvSpPr>
        <p:spPr bwMode="auto">
          <a:xfrm>
            <a:off x="4621213" y="5538788"/>
            <a:ext cx="715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0709" name="Text Box 5"/>
          <p:cNvSpPr txBox="1">
            <a:spLocks noChangeArrowheads="1"/>
          </p:cNvSpPr>
          <p:nvPr/>
        </p:nvSpPr>
        <p:spPr bwMode="auto">
          <a:xfrm>
            <a:off x="5334000" y="5318125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/>
              <a:t>x</a:t>
            </a:r>
          </a:p>
        </p:txBody>
      </p:sp>
      <p:sp>
        <p:nvSpPr>
          <p:cNvPr id="200710" name="Text Box 6"/>
          <p:cNvSpPr txBox="1">
            <a:spLocks noChangeArrowheads="1"/>
          </p:cNvSpPr>
          <p:nvPr/>
        </p:nvSpPr>
        <p:spPr bwMode="auto">
          <a:xfrm>
            <a:off x="3352800" y="257333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/>
              <a:t>z</a:t>
            </a:r>
          </a:p>
        </p:txBody>
      </p:sp>
      <p:sp>
        <p:nvSpPr>
          <p:cNvPr id="200711" name="Line 7"/>
          <p:cNvSpPr>
            <a:spLocks noChangeShapeType="1"/>
          </p:cNvSpPr>
          <p:nvPr/>
        </p:nvSpPr>
        <p:spPr bwMode="auto">
          <a:xfrm flipV="1">
            <a:off x="3505200" y="2954338"/>
            <a:ext cx="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0712" name="Text Box 8"/>
          <p:cNvSpPr txBox="1">
            <a:spLocks noChangeArrowheads="1"/>
          </p:cNvSpPr>
          <p:nvPr/>
        </p:nvSpPr>
        <p:spPr bwMode="auto">
          <a:xfrm>
            <a:off x="4321175" y="2312988"/>
            <a:ext cx="1339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 b="1">
                <a:solidFill>
                  <a:schemeClr val="accent2"/>
                </a:solidFill>
              </a:rPr>
              <a:t>Calculated</a:t>
            </a:r>
          </a:p>
        </p:txBody>
      </p:sp>
      <p:pic>
        <p:nvPicPr>
          <p:cNvPr id="200713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54413" y="2743200"/>
            <a:ext cx="2686050" cy="2686050"/>
          </a:xfrm>
          <a:prstGeom prst="rect">
            <a:avLst/>
          </a:prstGeom>
          <a:noFill/>
        </p:spPr>
      </p:pic>
      <p:sp>
        <p:nvSpPr>
          <p:cNvPr id="200714" name="Text Box 10"/>
          <p:cNvSpPr txBox="1">
            <a:spLocks noChangeArrowheads="1"/>
          </p:cNvSpPr>
          <p:nvPr/>
        </p:nvSpPr>
        <p:spPr bwMode="auto">
          <a:xfrm>
            <a:off x="1857375" y="120650"/>
            <a:ext cx="54483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</a:rPr>
              <a:t>The Point Spread Function (PSF)</a:t>
            </a:r>
          </a:p>
        </p:txBody>
      </p:sp>
      <p:pic>
        <p:nvPicPr>
          <p:cNvPr id="200715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3238500"/>
            <a:ext cx="1682750" cy="168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0716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1524000"/>
            <a:ext cx="1682750" cy="168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0717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4953000"/>
            <a:ext cx="1682750" cy="168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0718" name="Rectangle 14"/>
          <p:cNvSpPr>
            <a:spLocks noChangeArrowheads="1"/>
          </p:cNvSpPr>
          <p:nvPr/>
        </p:nvSpPr>
        <p:spPr bwMode="auto">
          <a:xfrm>
            <a:off x="381000" y="3244850"/>
            <a:ext cx="4937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1400">
                <a:solidFill>
                  <a:srgbClr val="FFFFFF"/>
                </a:solidFill>
              </a:rPr>
              <a:t>Z=0</a:t>
            </a: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200719" name="Rectangle 15"/>
          <p:cNvSpPr>
            <a:spLocks noChangeArrowheads="1"/>
          </p:cNvSpPr>
          <p:nvPr/>
        </p:nvSpPr>
        <p:spPr bwMode="auto">
          <a:xfrm>
            <a:off x="381000" y="1524000"/>
            <a:ext cx="8477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1400">
                <a:solidFill>
                  <a:srgbClr val="FFFFFF"/>
                </a:solidFill>
              </a:rPr>
              <a:t>Z=+2µm</a:t>
            </a: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200720" name="Rectangle 16"/>
          <p:cNvSpPr>
            <a:spLocks noChangeArrowheads="1"/>
          </p:cNvSpPr>
          <p:nvPr/>
        </p:nvSpPr>
        <p:spPr bwMode="auto">
          <a:xfrm>
            <a:off x="381000" y="4953000"/>
            <a:ext cx="803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1400">
                <a:solidFill>
                  <a:srgbClr val="FFFFFF"/>
                </a:solidFill>
              </a:rPr>
              <a:t>Z=-2µm</a:t>
            </a: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200721" name="Text Box 17"/>
          <p:cNvSpPr txBox="1">
            <a:spLocks noChangeArrowheads="1"/>
          </p:cNvSpPr>
          <p:nvPr/>
        </p:nvSpPr>
        <p:spPr bwMode="auto">
          <a:xfrm>
            <a:off x="-23813" y="968375"/>
            <a:ext cx="2406651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en-US" sz="1800" b="1">
                <a:solidFill>
                  <a:schemeClr val="accent2"/>
                </a:solidFill>
              </a:rPr>
              <a:t>2D PSF</a:t>
            </a:r>
          </a:p>
          <a:p>
            <a:pPr algn="ctr">
              <a:lnSpc>
                <a:spcPct val="80000"/>
              </a:lnSpc>
            </a:pPr>
            <a:r>
              <a:rPr lang="en-US" altLang="en-US" sz="1800" b="1">
                <a:solidFill>
                  <a:schemeClr val="accent2"/>
                </a:solidFill>
              </a:rPr>
              <a:t>for different defocus</a:t>
            </a:r>
          </a:p>
        </p:txBody>
      </p:sp>
      <p:sp>
        <p:nvSpPr>
          <p:cNvPr id="200722" name="Text Box 18"/>
          <p:cNvSpPr txBox="1">
            <a:spLocks noChangeArrowheads="1"/>
          </p:cNvSpPr>
          <p:nvPr/>
        </p:nvSpPr>
        <p:spPr bwMode="auto">
          <a:xfrm>
            <a:off x="2870200" y="577850"/>
            <a:ext cx="34686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 b="1">
                <a:solidFill>
                  <a:srgbClr val="408000"/>
                </a:solidFill>
              </a:rPr>
              <a:t>The image of a point object</a:t>
            </a:r>
          </a:p>
        </p:txBody>
      </p:sp>
      <p:sp>
        <p:nvSpPr>
          <p:cNvPr id="200723" name="Line 19"/>
          <p:cNvSpPr>
            <a:spLocks noChangeShapeType="1"/>
          </p:cNvSpPr>
          <p:nvPr/>
        </p:nvSpPr>
        <p:spPr bwMode="auto">
          <a:xfrm>
            <a:off x="990600" y="6705600"/>
            <a:ext cx="715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0724" name="Text Box 20"/>
          <p:cNvSpPr txBox="1">
            <a:spLocks noChangeArrowheads="1"/>
          </p:cNvSpPr>
          <p:nvPr/>
        </p:nvSpPr>
        <p:spPr bwMode="auto">
          <a:xfrm>
            <a:off x="1736725" y="6500813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/>
              <a:t>x</a:t>
            </a:r>
          </a:p>
        </p:txBody>
      </p:sp>
      <p:sp>
        <p:nvSpPr>
          <p:cNvPr id="200725" name="Text Box 21"/>
          <p:cNvSpPr txBox="1">
            <a:spLocks noChangeArrowheads="1"/>
          </p:cNvSpPr>
          <p:nvPr/>
        </p:nvSpPr>
        <p:spPr bwMode="auto">
          <a:xfrm>
            <a:off x="152400" y="51054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/>
              <a:t>y</a:t>
            </a:r>
          </a:p>
        </p:txBody>
      </p:sp>
      <p:sp>
        <p:nvSpPr>
          <p:cNvPr id="200726" name="Line 22"/>
          <p:cNvSpPr>
            <a:spLocks noChangeShapeType="1"/>
          </p:cNvSpPr>
          <p:nvPr/>
        </p:nvSpPr>
        <p:spPr bwMode="auto">
          <a:xfrm flipV="1">
            <a:off x="304800" y="5486400"/>
            <a:ext cx="0" cy="703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0727" name="Freeform 23"/>
          <p:cNvSpPr>
            <a:spLocks/>
          </p:cNvSpPr>
          <p:nvPr/>
        </p:nvSpPr>
        <p:spPr bwMode="auto">
          <a:xfrm flipH="1">
            <a:off x="2209800" y="1524000"/>
            <a:ext cx="431800" cy="50292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12700" cmpd="sng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0728" name="Line 24"/>
          <p:cNvSpPr>
            <a:spLocks noChangeShapeType="1"/>
          </p:cNvSpPr>
          <p:nvPr/>
        </p:nvSpPr>
        <p:spPr bwMode="auto">
          <a:xfrm>
            <a:off x="2590800" y="3994150"/>
            <a:ext cx="609600" cy="0"/>
          </a:xfrm>
          <a:prstGeom prst="line">
            <a:avLst/>
          </a:prstGeom>
          <a:noFill/>
          <a:ln w="57150">
            <a:solidFill>
              <a:srgbClr val="408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0729" name="Rectangle 25"/>
          <p:cNvSpPr>
            <a:spLocks noChangeArrowheads="1"/>
          </p:cNvSpPr>
          <p:nvPr/>
        </p:nvSpPr>
        <p:spPr bwMode="auto">
          <a:xfrm>
            <a:off x="5688013" y="1676400"/>
            <a:ext cx="1250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 b="1">
                <a:solidFill>
                  <a:schemeClr val="accent2"/>
                </a:solidFill>
              </a:rPr>
              <a:t>3D PSF</a:t>
            </a:r>
            <a:endParaRPr lang="en-US" sz="24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19910</TotalTime>
  <Words>1283</Words>
  <Application>Microsoft Office PowerPoint</Application>
  <PresentationFormat>On-screen Show (4:3)</PresentationFormat>
  <Paragraphs>380</Paragraphs>
  <Slides>52</Slides>
  <Notes>46</Notes>
  <HiddenSlides>0</HiddenSlides>
  <MMClips>4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Chalkboard</vt:lpstr>
      <vt:lpstr>Helvetica</vt:lpstr>
      <vt:lpstr>Lucida Grande</vt:lpstr>
      <vt:lpstr>Symbol</vt:lpstr>
      <vt:lpstr>Times</vt:lpstr>
      <vt:lpstr>Blank Presentation</vt:lpstr>
      <vt:lpstr>Equation</vt:lpstr>
      <vt:lpstr>Optical Sectioning  and Confocal Microscopy  Kurt Thorn </vt:lpstr>
      <vt:lpstr>The goal: build 3D images of biological samples</vt:lpstr>
      <vt:lpstr>Optical Sectioning and 3D reconstruction</vt:lpstr>
      <vt:lpstr>Optical Sectioning and 3D reconstruction</vt:lpstr>
      <vt:lpstr>Optical Sectioning and 3D reconstruction</vt:lpstr>
      <vt:lpstr>A series of optical sections</vt:lpstr>
      <vt:lpstr>PowerPoint Presentation</vt:lpstr>
      <vt:lpstr>Widefield fluorescence imaging</vt:lpstr>
      <vt:lpstr>PowerPoint Presentation</vt:lpstr>
      <vt:lpstr>The Problem of Out-of-Focus Light</vt:lpstr>
      <vt:lpstr>PowerPoint Presentation</vt:lpstr>
      <vt:lpstr>PowerPoint Presentation</vt:lpstr>
      <vt:lpstr>How big should your pinhole be?</vt:lpstr>
      <vt:lpstr>How big should your pinhole be?</vt:lpstr>
      <vt:lpstr>How big should your pinhole be?</vt:lpstr>
      <vt:lpstr>Light sources</vt:lpstr>
      <vt:lpstr>PowerPoint Presentation</vt:lpstr>
      <vt:lpstr>PowerPoint Presentation</vt:lpstr>
      <vt:lpstr>What do you get?</vt:lpstr>
      <vt:lpstr>Detectors  - PMTs</vt:lpstr>
      <vt:lpstr>Detectors  - PMTs</vt:lpstr>
      <vt:lpstr>Detectors - APDs</vt:lpstr>
      <vt:lpstr>Hybrid Detectors</vt:lpstr>
      <vt:lpstr>Confocal vs. Widefield</vt:lpstr>
      <vt:lpstr>Confocal vs. Widefield</vt:lpstr>
      <vt:lpstr>Doing more with your photons</vt:lpstr>
      <vt:lpstr>Doing more with your photons</vt:lpstr>
      <vt:lpstr>Doing more with your photons</vt:lpstr>
      <vt:lpstr>PowerPoint Presentation</vt:lpstr>
      <vt:lpstr>A Solution: Spinning Disk Confocal</vt:lpstr>
      <vt:lpstr>The downside to the spinning disk</vt:lpstr>
      <vt:lpstr>The downside to the spinning disk</vt:lpstr>
      <vt:lpstr>The downside to the spinning disk</vt:lpstr>
      <vt:lpstr>The downside to the spinning disk</vt:lpstr>
      <vt:lpstr>Pros/Cons of spinning disk</vt:lpstr>
      <vt:lpstr>Out-of-focus rejection</vt:lpstr>
      <vt:lpstr>Examples</vt:lpstr>
      <vt:lpstr>When to use confocal?</vt:lpstr>
      <vt:lpstr>When to use confocal?</vt:lpstr>
      <vt:lpstr>When to use confocal?</vt:lpstr>
      <vt:lpstr>TIRF Total Internal Reflection Microscopy</vt:lpstr>
      <vt:lpstr>Total Internal Reflection</vt:lpstr>
      <vt:lpstr>Total Internal Reflection</vt:lpstr>
      <vt:lpstr>Total Internal Reflection</vt:lpstr>
      <vt:lpstr>Total Internal Reflection</vt:lpstr>
      <vt:lpstr>Total Internal Reflection</vt:lpstr>
      <vt:lpstr>Total Internal Reflection</vt:lpstr>
      <vt:lpstr>Total Internal Reflection</vt:lpstr>
      <vt:lpstr>Two forms of TIRF microscopy</vt:lpstr>
      <vt:lpstr>TIRF Objectives</vt:lpstr>
      <vt:lpstr>Epifluorescence vs. TIRF</vt:lpstr>
      <vt:lpstr>Resources</vt:lpstr>
    </vt:vector>
  </TitlesOfParts>
  <Company>University of California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Mats Gustafsson</dc:creator>
  <cp:lastModifiedBy>Thorn, Kurt</cp:lastModifiedBy>
  <cp:revision>197</cp:revision>
  <dcterms:created xsi:type="dcterms:W3CDTF">2007-04-15T01:52:26Z</dcterms:created>
  <dcterms:modified xsi:type="dcterms:W3CDTF">2014-07-23T22:09:33Z</dcterms:modified>
</cp:coreProperties>
</file>